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9" r:id="rId3"/>
    <p:sldId id="258" r:id="rId5"/>
    <p:sldId id="276" r:id="rId6"/>
    <p:sldId id="257" r:id="rId7"/>
    <p:sldId id="260" r:id="rId8"/>
    <p:sldId id="300" r:id="rId9"/>
    <p:sldId id="301" r:id="rId10"/>
    <p:sldId id="302" r:id="rId11"/>
    <p:sldId id="263" r:id="rId12"/>
    <p:sldId id="304" r:id="rId13"/>
    <p:sldId id="303" r:id="rId14"/>
    <p:sldId id="306" r:id="rId15"/>
    <p:sldId id="265" r:id="rId16"/>
    <p:sldId id="307"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F2F2F2"/>
    <a:srgbClr val="F1EFEE"/>
    <a:srgbClr val="F5F3F1"/>
    <a:srgbClr val="F8F5F3"/>
    <a:srgbClr val="F5F2F1"/>
    <a:srgbClr val="F4F1F0"/>
    <a:srgbClr val="F7F4F2"/>
    <a:srgbClr val="F4F2F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9" autoAdjust="0"/>
    <p:restoredTop sz="95559" autoAdjust="0"/>
  </p:normalViewPr>
  <p:slideViewPr>
    <p:cSldViewPr snapToGrid="0">
      <p:cViewPr varScale="1">
        <p:scale>
          <a:sx n="113" d="100"/>
          <a:sy n="113" d="100"/>
        </p:scale>
        <p:origin x="2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6.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7F4CF-FAD3-4753-A5D8-D35E0A8B438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9927F-7422-466D-AA77-7766B4933CB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fld>
            <a:endParaRPr lang="zh-CN" altLang="en-US"/>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2F5597"/>
          </a:fgClr>
          <a:bgClr>
            <a:schemeClr val="bg1"/>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9.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image" Target="../media/image21.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microsoft.com/office/2007/relationships/hdphoto" Target="../media/image12.wdp"/><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22.png"/><Relationship Id="rId16" Type="http://schemas.openxmlformats.org/officeDocument/2006/relationships/notesSlide" Target="../notesSlides/notesSlide11.xml"/><Relationship Id="rId15" Type="http://schemas.openxmlformats.org/officeDocument/2006/relationships/slideLayout" Target="../slideLayouts/slideLayout2.xml"/><Relationship Id="rId14" Type="http://schemas.openxmlformats.org/officeDocument/2006/relationships/image" Target="../media/image24.emf"/><Relationship Id="rId13" Type="http://schemas.openxmlformats.org/officeDocument/2006/relationships/image" Target="../media/image4.emf"/><Relationship Id="rId12" Type="http://schemas.openxmlformats.org/officeDocument/2006/relationships/image" Target="../media/image23.emf"/><Relationship Id="rId11" Type="http://schemas.openxmlformats.org/officeDocument/2006/relationships/tags" Target="../tags/tag13.xml"/><Relationship Id="rId10" Type="http://schemas.openxmlformats.org/officeDocument/2006/relationships/image" Target="../media/image5.emf"/><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9" Type="http://schemas.microsoft.com/office/2007/relationships/hdphoto" Target="../media/image12.wdp"/><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25.png"/><Relationship Id="rId16" Type="http://schemas.openxmlformats.org/officeDocument/2006/relationships/notesSlide" Target="../notesSlides/notesSlide12.xml"/><Relationship Id="rId15" Type="http://schemas.openxmlformats.org/officeDocument/2006/relationships/slideLayout" Target="../slideLayouts/slideLayout2.xml"/><Relationship Id="rId14" Type="http://schemas.openxmlformats.org/officeDocument/2006/relationships/image" Target="../media/image4.emf"/><Relationship Id="rId13" Type="http://schemas.openxmlformats.org/officeDocument/2006/relationships/image" Target="../media/image24.emf"/><Relationship Id="rId12" Type="http://schemas.openxmlformats.org/officeDocument/2006/relationships/image" Target="../media/image19.emf"/><Relationship Id="rId11" Type="http://schemas.openxmlformats.org/officeDocument/2006/relationships/image" Target="../media/image23.emf"/><Relationship Id="rId10"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5.emf"/><Relationship Id="rId3" Type="http://schemas.openxmlformats.org/officeDocument/2006/relationships/tags" Target="../tags/tag2.xml"/><Relationship Id="rId2" Type="http://schemas.openxmlformats.org/officeDocument/2006/relationships/image" Target="../media/image4.emf"/><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3.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tags" Target="../tags/tag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5.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image" Target="../media/image13.png"/><Relationship Id="rId14" Type="http://schemas.openxmlformats.org/officeDocument/2006/relationships/tags" Target="../tags/tag6.xml"/><Relationship Id="rId13" Type="http://schemas.openxmlformats.org/officeDocument/2006/relationships/image" Target="../media/image4.emf"/><Relationship Id="rId12" Type="http://schemas.openxmlformats.org/officeDocument/2006/relationships/image" Target="../media/image17.emf"/><Relationship Id="rId11" Type="http://schemas.openxmlformats.org/officeDocument/2006/relationships/image" Target="../media/image16.emf"/><Relationship Id="rId10" Type="http://schemas.openxmlformats.org/officeDocument/2006/relationships/image" Target="../media/image5.emf"/><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microsoft.com/office/2007/relationships/hdphoto" Target="../media/image12.wdp"/><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18.png"/><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14.png"/><Relationship Id="rId14" Type="http://schemas.openxmlformats.org/officeDocument/2006/relationships/tags" Target="../tags/tag8.xml"/><Relationship Id="rId13" Type="http://schemas.openxmlformats.org/officeDocument/2006/relationships/image" Target="../media/image4.emf"/><Relationship Id="rId12" Type="http://schemas.openxmlformats.org/officeDocument/2006/relationships/image" Target="../media/image17.emf"/><Relationship Id="rId11" Type="http://schemas.openxmlformats.org/officeDocument/2006/relationships/image" Target="../media/image19.emf"/><Relationship Id="rId10" Type="http://schemas.openxmlformats.org/officeDocument/2006/relationships/image" Target="../media/image16.emf"/><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直接连接符 7"/>
          <p:cNvCxnSpPr/>
          <p:nvPr/>
        </p:nvCxnSpPr>
        <p:spPr>
          <a:xfrm>
            <a:off x="2947737" y="13960"/>
            <a:ext cx="12031" cy="26349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263491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851" y="346826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424714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 y="4223083"/>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3453063"/>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96463" y="344103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20081" y="2008914"/>
            <a:ext cx="6812280" cy="1198880"/>
          </a:xfrm>
          <a:prstGeom prst="rect">
            <a:avLst/>
          </a:prstGeom>
          <a:noFill/>
        </p:spPr>
        <p:txBody>
          <a:bodyPr wrap="none" rtlCol="0">
            <a:spAutoFit/>
          </a:bodyPr>
          <a:lstStyle/>
          <a:p>
            <a:r>
              <a:rPr lang="zh-CN" altLang="en-US" sz="7200" spc="1500" dirty="0" smtClean="0">
                <a:solidFill>
                  <a:schemeClr val="bg1"/>
                </a:solidFill>
                <a:latin typeface="汉仪菱心体简" panose="02010609000101010101" pitchFamily="49" charset="-122"/>
                <a:ea typeface="汉仪菱心体简" panose="02010609000101010101" pitchFamily="49" charset="-122"/>
              </a:rPr>
              <a:t>混沌</a:t>
            </a:r>
            <a:r>
              <a:rPr lang="zh-CN" altLang="en-US" sz="7200" spc="1500" dirty="0" smtClean="0">
                <a:solidFill>
                  <a:schemeClr val="bg1"/>
                </a:solidFill>
                <a:latin typeface="汉仪菱心体简" panose="02010609000101010101" pitchFamily="49" charset="-122"/>
                <a:ea typeface="汉仪菱心体简" panose="02010609000101010101" pitchFamily="49" charset="-122"/>
              </a:rPr>
              <a:t>图像加密</a:t>
            </a:r>
            <a:endParaRPr lang="zh-CN" altLang="en-US" sz="7200" spc="1500" dirty="0" smtClean="0">
              <a:solidFill>
                <a:schemeClr val="bg1"/>
              </a:solidFill>
              <a:latin typeface="汉仪菱心体简" panose="02010609000101010101" pitchFamily="49" charset="-122"/>
              <a:ea typeface="汉仪菱心体简" panose="02010609000101010101" pitchFamily="49" charset="-122"/>
            </a:endParaRPr>
          </a:p>
        </p:txBody>
      </p:sp>
      <p:sp>
        <p:nvSpPr>
          <p:cNvPr id="24" name="文本框 23"/>
          <p:cNvSpPr txBox="1"/>
          <p:nvPr/>
        </p:nvSpPr>
        <p:spPr>
          <a:xfrm>
            <a:off x="8023860" y="3557905"/>
            <a:ext cx="1945640" cy="725170"/>
          </a:xfrm>
          <a:prstGeom prst="rect">
            <a:avLst/>
          </a:prstGeom>
          <a:noFill/>
        </p:spPr>
        <p:txBody>
          <a:bodyPr wrap="none" rtlCol="0">
            <a:noAutofit/>
          </a:bodyPr>
          <a:lstStyle/>
          <a:p>
            <a:r>
              <a:rPr lang="en-US" altLang="zh-CN" sz="2000" b="1" spc="300" dirty="0" smtClean="0">
                <a:solidFill>
                  <a:schemeClr val="bg1"/>
                </a:solidFill>
                <a:latin typeface="微软雅黑" panose="020B0503020204020204" pitchFamily="34" charset="-122"/>
                <a:ea typeface="微软雅黑" panose="020B0503020204020204" pitchFamily="34" charset="-122"/>
              </a:rPr>
              <a:t>---by </a:t>
            </a:r>
            <a:endParaRPr lang="zh-CN" altLang="en-US" sz="2000" b="1" spc="300" dirty="0" smtClean="0">
              <a:solidFill>
                <a:schemeClr val="bg1"/>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rot="10800000">
            <a:off x="9550800" y="4375863"/>
            <a:ext cx="3196963" cy="3132367"/>
            <a:chOff x="-241322" y="-198407"/>
            <a:chExt cx="2400407" cy="2397341"/>
          </a:xfrm>
        </p:grpSpPr>
        <p:grpSp>
          <p:nvGrpSpPr>
            <p:cNvPr id="72" name="组合 71"/>
            <p:cNvGrpSpPr/>
            <p:nvPr/>
          </p:nvGrpSpPr>
          <p:grpSpPr>
            <a:xfrm>
              <a:off x="112549" y="124482"/>
              <a:ext cx="2046536" cy="2074452"/>
              <a:chOff x="-39851" y="-27918"/>
              <a:chExt cx="2046536" cy="2074452"/>
            </a:xfrm>
          </p:grpSpPr>
          <p:cxnSp>
            <p:nvCxnSpPr>
              <p:cNvPr id="80" name="直接连接符 79"/>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41322" y="-198407"/>
              <a:ext cx="2304737" cy="2336175"/>
              <a:chOff x="-39851" y="-27918"/>
              <a:chExt cx="2046536" cy="2074452"/>
            </a:xfrm>
          </p:grpSpPr>
          <p:cxnSp>
            <p:nvCxnSpPr>
              <p:cNvPr id="74" name="直接连接符 7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2" name="组合 61"/>
          <p:cNvGrpSpPr/>
          <p:nvPr/>
        </p:nvGrpSpPr>
        <p:grpSpPr>
          <a:xfrm rot="5400000" flipV="1">
            <a:off x="-547085" y="-613131"/>
            <a:ext cx="3196963" cy="3132367"/>
            <a:chOff x="-241322" y="-198407"/>
            <a:chExt cx="2400407" cy="2397341"/>
          </a:xfrm>
        </p:grpSpPr>
        <p:grpSp>
          <p:nvGrpSpPr>
            <p:cNvPr id="86" name="组合 85"/>
            <p:cNvGrpSpPr/>
            <p:nvPr/>
          </p:nvGrpSpPr>
          <p:grpSpPr>
            <a:xfrm>
              <a:off x="112549" y="124482"/>
              <a:ext cx="2046536" cy="2074452"/>
              <a:chOff x="-39851" y="-27918"/>
              <a:chExt cx="2046536" cy="2074452"/>
            </a:xfrm>
          </p:grpSpPr>
          <p:cxnSp>
            <p:nvCxnSpPr>
              <p:cNvPr id="94" name="直接连接符 9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241322" y="-198407"/>
              <a:ext cx="2304737" cy="2336175"/>
              <a:chOff x="-39851" y="-27918"/>
              <a:chExt cx="2046536" cy="2074452"/>
            </a:xfrm>
          </p:grpSpPr>
          <p:cxnSp>
            <p:nvCxnSpPr>
              <p:cNvPr id="88" name="直接连接符 87"/>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push dir="u"/>
  </p:transition>
  <p:timing>
    <p:tnLst>
      <p:par>
        <p:cTn id="1" dur="indefinite" restart="never" nodeType="tmRoot"/>
      </p:par>
    </p:tnLst>
    <p:bldLst>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2011680" cy="460375"/>
          </a:xfrm>
          <a:prstGeom prst="rect">
            <a:avLst/>
          </a:prstGeom>
          <a:noFill/>
        </p:spPr>
        <p:txBody>
          <a:bodyPr wrap="none" rtlCol="0">
            <a:spAutoFit/>
          </a:bodyPr>
          <a:lstStyle/>
          <a:p>
            <a:pPr algn="l"/>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二、图像扩散</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grpSp>
        <p:nvGrpSpPr>
          <p:cNvPr id="71" name="组合 70"/>
          <p:cNvGrpSpPr/>
          <p:nvPr/>
        </p:nvGrpSpPr>
        <p:grpSpPr>
          <a:xfrm>
            <a:off x="9212187" y="352460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sp>
        <p:nvSpPr>
          <p:cNvPr id="69" name="文本框 68"/>
          <p:cNvSpPr txBox="1"/>
          <p:nvPr/>
        </p:nvSpPr>
        <p:spPr>
          <a:xfrm>
            <a:off x="641350" y="1496060"/>
            <a:ext cx="8570595" cy="1753235"/>
          </a:xfrm>
          <a:prstGeom prst="rect">
            <a:avLst/>
          </a:prstGeom>
          <a:noFill/>
        </p:spPr>
        <p:txBody>
          <a:bodyPr wrap="square" rtlCol="0">
            <a:spAutoFit/>
          </a:bodyPr>
          <a:lstStyle/>
          <a:p>
            <a:pPr algn="l"/>
            <a:r>
              <a:rPr lang="zh-CN" altLang="en-US" dirty="0">
                <a:solidFill>
                  <a:schemeClr val="bg2">
                    <a:lumMod val="50000"/>
                  </a:schemeClr>
                </a:solidFill>
                <a:latin typeface="微软雅黑" panose="020B0503020204020204" pitchFamily="34" charset="-122"/>
                <a:ea typeface="微软雅黑" panose="020B0503020204020204" pitchFamily="34" charset="-122"/>
              </a:rPr>
              <a:t>图像加密中的扩散算法有助于增强图像加密的安全性和隐蔽性。它们通过改变原始图像的像素值，使其在加密后的图像中更难以被分析、破解或恢复原始内容。也就是说：图像置乱用来打乱像素位置，图像扩散用来改变像素值。</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gn="l"/>
            <a:r>
              <a:rPr lang="zh-CN" altLang="en-US" dirty="0">
                <a:solidFill>
                  <a:schemeClr val="bg2">
                    <a:lumMod val="50000"/>
                  </a:schemeClr>
                </a:solidFill>
                <a:latin typeface="微软雅黑" panose="020B0503020204020204" pitchFamily="34" charset="-122"/>
                <a:ea typeface="微软雅黑" panose="020B0503020204020204" pitchFamily="34" charset="-122"/>
              </a:rPr>
              <a:t>扩散算法通过异或运算借助于伪随机矩阵 X 将明文图像 P 转换为矩阵 D，公式如下：</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8"/>
            </p:custDataLst>
          </p:nvPr>
        </p:nvPicPr>
        <p:blipFill>
          <a:blip r:embed="rId9"/>
          <a:stretch>
            <a:fillRect/>
          </a:stretch>
        </p:blipFill>
        <p:spPr>
          <a:xfrm>
            <a:off x="4030980" y="3394075"/>
            <a:ext cx="1905000" cy="485775"/>
          </a:xfrm>
          <a:prstGeom prst="rect">
            <a:avLst/>
          </a:prstGeom>
        </p:spPr>
      </p:pic>
      <p:sp>
        <p:nvSpPr>
          <p:cNvPr id="9" name="文本框 8"/>
          <p:cNvSpPr txBox="1"/>
          <p:nvPr>
            <p:custDataLst>
              <p:tags r:id="rId10"/>
            </p:custDataLst>
          </p:nvPr>
        </p:nvSpPr>
        <p:spPr>
          <a:xfrm>
            <a:off x="680720" y="4243705"/>
            <a:ext cx="8570595" cy="922020"/>
          </a:xfrm>
          <a:prstGeom prst="rect">
            <a:avLst/>
          </a:prstGeom>
          <a:noFill/>
        </p:spPr>
        <p:txBody>
          <a:bodyPr wrap="square" rtlCol="0">
            <a:spAutoFit/>
          </a:bodyPr>
          <a:p>
            <a:pPr algn="l"/>
            <a:r>
              <a:rPr lang="zh-CN" altLang="en-US" dirty="0">
                <a:solidFill>
                  <a:schemeClr val="bg2">
                    <a:lumMod val="50000"/>
                  </a:schemeClr>
                </a:solidFill>
                <a:latin typeface="微软雅黑" panose="020B0503020204020204" pitchFamily="34" charset="-122"/>
                <a:ea typeface="微软雅黑" panose="020B0503020204020204" pitchFamily="34" charset="-122"/>
              </a:rPr>
              <a:t>其中，XOR 就表示异或，要注意的是，文图像 P 如果分辨率是256x256，那么 X 也要是256x256，所以，X的一维长度就是256*256=65536,也就是混沌系统要迭代至少65536次。解密算法和加密是反向的，公式如下：</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custDataLst>
              <p:tags r:id="rId11"/>
            </p:custDataLst>
          </p:nvPr>
        </p:nvPicPr>
        <p:blipFill>
          <a:blip r:embed="rId12"/>
          <a:stretch>
            <a:fillRect/>
          </a:stretch>
        </p:blipFill>
        <p:spPr>
          <a:xfrm>
            <a:off x="4030980" y="5529580"/>
            <a:ext cx="1933575" cy="457200"/>
          </a:xfrm>
          <a:prstGeom prst="rect">
            <a:avLst/>
          </a:prstGeom>
        </p:spPr>
      </p:pic>
    </p:spTree>
  </p:cSld>
  <p:clrMapOvr>
    <a:masterClrMapping/>
  </p:clrMapOvr>
  <p:transition>
    <p:push dir="u"/>
  </p:transition>
  <p:timing>
    <p:tnLst>
      <p:par>
        <p:cTn id="1" dur="indefinite" restart="never" nodeType="tmRoot"/>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a:blip r:embed="rId2"/>
          <a:stretch>
            <a:fillRect/>
          </a:stretch>
        </p:blipFill>
        <p:spPr>
          <a:xfrm>
            <a:off x="0" y="785495"/>
            <a:ext cx="8105775" cy="3533775"/>
          </a:xfrm>
          <a:prstGeom prst="rect">
            <a:avLst/>
          </a:prstGeom>
        </p:spPr>
      </p:pic>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9184882" y="353476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sp>
        <p:nvSpPr>
          <p:cNvPr id="21" name="右箭头 20"/>
          <p:cNvSpPr/>
          <p:nvPr/>
        </p:nvSpPr>
        <p:spPr>
          <a:xfrm>
            <a:off x="3415665" y="178498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nvSpPr>
        <p:spPr>
          <a:xfrm>
            <a:off x="3442335" y="520382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0"/>
          <a:stretch>
            <a:fillRect/>
          </a:stretch>
        </p:blipFill>
        <p:spPr>
          <a:xfrm>
            <a:off x="0" y="3863975"/>
            <a:ext cx="3058795" cy="3058795"/>
          </a:xfrm>
          <a:prstGeom prst="rect">
            <a:avLst/>
          </a:prstGeom>
        </p:spPr>
      </p:pic>
      <p:sp>
        <p:nvSpPr>
          <p:cNvPr id="23" name="文本框 22"/>
          <p:cNvSpPr txBox="1"/>
          <p:nvPr>
            <p:custDataLst>
              <p:tags r:id="rId11"/>
            </p:custDataLst>
          </p:nvPr>
        </p:nvSpPr>
        <p:spPr>
          <a:xfrm>
            <a:off x="5035633" y="325146"/>
            <a:ext cx="2011680" cy="460375"/>
          </a:xfrm>
          <a:prstGeom prst="rect">
            <a:avLst/>
          </a:prstGeom>
          <a:noFill/>
        </p:spPr>
        <p:txBody>
          <a:bodyPr wrap="none" rtlCol="0">
            <a:spAutoFit/>
          </a:bodyPr>
          <a:p>
            <a:pPr algn="l"/>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二、图像扩散</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pic>
        <p:nvPicPr>
          <p:cNvPr id="24" name="图片 23"/>
          <p:cNvPicPr>
            <a:picLocks noChangeAspect="1"/>
          </p:cNvPicPr>
          <p:nvPr/>
        </p:nvPicPr>
        <p:blipFill>
          <a:blip r:embed="rId12"/>
          <a:stretch>
            <a:fillRect/>
          </a:stretch>
        </p:blipFill>
        <p:spPr>
          <a:xfrm>
            <a:off x="4695190" y="3853815"/>
            <a:ext cx="3068955" cy="3068955"/>
          </a:xfrm>
          <a:prstGeom prst="rect">
            <a:avLst/>
          </a:prstGeom>
        </p:spPr>
      </p:pic>
      <p:pic>
        <p:nvPicPr>
          <p:cNvPr id="25" name="图片 24"/>
          <p:cNvPicPr>
            <a:picLocks noChangeAspect="1"/>
          </p:cNvPicPr>
          <p:nvPr/>
        </p:nvPicPr>
        <p:blipFill>
          <a:blip r:embed="rId13"/>
          <a:stretch>
            <a:fillRect/>
          </a:stretch>
        </p:blipFill>
        <p:spPr>
          <a:xfrm>
            <a:off x="0" y="802005"/>
            <a:ext cx="2825750" cy="2825750"/>
          </a:xfrm>
          <a:prstGeom prst="rect">
            <a:avLst/>
          </a:prstGeom>
        </p:spPr>
      </p:pic>
      <p:pic>
        <p:nvPicPr>
          <p:cNvPr id="26" name="图片 25"/>
          <p:cNvPicPr>
            <a:picLocks noChangeAspect="1"/>
          </p:cNvPicPr>
          <p:nvPr/>
        </p:nvPicPr>
        <p:blipFill>
          <a:blip r:embed="rId14"/>
          <a:stretch>
            <a:fillRect/>
          </a:stretch>
        </p:blipFill>
        <p:spPr>
          <a:xfrm>
            <a:off x="4801235" y="826135"/>
            <a:ext cx="2825750" cy="282575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ppt_y</p:attrName>
                                        </p:attrNameLst>
                                      </p:cBhvr>
                                      <p:tavLst>
                                        <p:tav tm="0">
                                          <p:val>
                                            <p:strVal val="#ppt_y+#ppt_h*1.125000"/>
                                          </p:val>
                                        </p:tav>
                                        <p:tav tm="100000">
                                          <p:val>
                                            <p:strVal val="#ppt_y"/>
                                          </p:val>
                                        </p:tav>
                                      </p:tavLst>
                                    </p:anim>
                                    <p:animEffect transition="in" filter="wipe(up)">
                                      <p:cBhvr>
                                        <p:cTn id="22" dur="500"/>
                                        <p:tgtEl>
                                          <p:spTgt spid="24"/>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ppt_y</p:attrName>
                                        </p:attrNameLst>
                                      </p:cBhvr>
                                      <p:tavLst>
                                        <p:tav tm="0">
                                          <p:val>
                                            <p:strVal val="#ppt_y+#ppt_h*1.125000"/>
                                          </p:val>
                                        </p:tav>
                                        <p:tav tm="100000">
                                          <p:val>
                                            <p:strVal val="#ppt_y"/>
                                          </p:val>
                                        </p:tav>
                                      </p:tavLst>
                                    </p:anim>
                                    <p:animEffect transition="in" filter="wipe(up)">
                                      <p:cBhvr>
                                        <p:cTn id="26" dur="500"/>
                                        <p:tgtEl>
                                          <p:spTgt spid="22"/>
                                        </p:tgtEl>
                                      </p:cBhvr>
                                    </p:animEffect>
                                  </p:childTnLst>
                                </p:cTn>
                              </p:par>
                              <p:par>
                                <p:cTn id="27" presetID="1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p:tgtEl>
                                          <p:spTgt spid="3"/>
                                        </p:tgtEl>
                                        <p:attrNameLst>
                                          <p:attrName>ppt_y</p:attrName>
                                        </p:attrNameLst>
                                      </p:cBhvr>
                                      <p:tavLst>
                                        <p:tav tm="0">
                                          <p:val>
                                            <p:strVal val="#ppt_y+#ppt_h*1.125000"/>
                                          </p:val>
                                        </p:tav>
                                        <p:tav tm="100000">
                                          <p:val>
                                            <p:strVal val="#ppt_y"/>
                                          </p:val>
                                        </p:tav>
                                      </p:tavLst>
                                    </p:anim>
                                    <p:animEffect transition="in" filter="wipe(up)">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0" y="785495"/>
            <a:ext cx="7715250" cy="3790950"/>
          </a:xfrm>
          <a:prstGeom prst="rect">
            <a:avLst/>
          </a:prstGeom>
        </p:spPr>
      </p:pic>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9184882" y="353476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sp>
        <p:nvSpPr>
          <p:cNvPr id="21" name="右箭头 20"/>
          <p:cNvSpPr/>
          <p:nvPr/>
        </p:nvSpPr>
        <p:spPr>
          <a:xfrm>
            <a:off x="3415665" y="178498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nvSpPr>
        <p:spPr>
          <a:xfrm>
            <a:off x="3442335" y="520382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custDataLst>
              <p:tags r:id="rId10"/>
            </p:custDataLst>
          </p:nvPr>
        </p:nvSpPr>
        <p:spPr>
          <a:xfrm>
            <a:off x="5035633" y="325146"/>
            <a:ext cx="2011680" cy="460375"/>
          </a:xfrm>
          <a:prstGeom prst="rect">
            <a:avLst/>
          </a:prstGeom>
          <a:noFill/>
        </p:spPr>
        <p:txBody>
          <a:bodyPr wrap="none" rtlCol="0">
            <a:spAutoFit/>
          </a:bodyPr>
          <a:p>
            <a:pPr algn="l"/>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二、图像扩散</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pic>
        <p:nvPicPr>
          <p:cNvPr id="24" name="图片 23"/>
          <p:cNvPicPr>
            <a:picLocks noChangeAspect="1"/>
          </p:cNvPicPr>
          <p:nvPr/>
        </p:nvPicPr>
        <p:blipFill>
          <a:blip r:embed="rId11"/>
          <a:stretch>
            <a:fillRect/>
          </a:stretch>
        </p:blipFill>
        <p:spPr>
          <a:xfrm>
            <a:off x="0" y="3789045"/>
            <a:ext cx="3068955" cy="3068955"/>
          </a:xfrm>
          <a:prstGeom prst="rect">
            <a:avLst/>
          </a:prstGeom>
        </p:spPr>
      </p:pic>
      <p:pic>
        <p:nvPicPr>
          <p:cNvPr id="9" name="图片 8"/>
          <p:cNvPicPr>
            <a:picLocks noChangeAspect="1"/>
          </p:cNvPicPr>
          <p:nvPr/>
        </p:nvPicPr>
        <p:blipFill>
          <a:blip r:embed="rId12"/>
          <a:stretch>
            <a:fillRect/>
          </a:stretch>
        </p:blipFill>
        <p:spPr>
          <a:xfrm>
            <a:off x="4792980" y="3789045"/>
            <a:ext cx="3109595" cy="3109595"/>
          </a:xfrm>
          <a:prstGeom prst="rect">
            <a:avLst/>
          </a:prstGeom>
        </p:spPr>
      </p:pic>
      <p:pic>
        <p:nvPicPr>
          <p:cNvPr id="16" name="图片 15"/>
          <p:cNvPicPr>
            <a:picLocks noChangeAspect="1"/>
          </p:cNvPicPr>
          <p:nvPr/>
        </p:nvPicPr>
        <p:blipFill>
          <a:blip r:embed="rId13"/>
          <a:stretch>
            <a:fillRect/>
          </a:stretch>
        </p:blipFill>
        <p:spPr>
          <a:xfrm>
            <a:off x="0" y="785495"/>
            <a:ext cx="2825750" cy="2825750"/>
          </a:xfrm>
          <a:prstGeom prst="rect">
            <a:avLst/>
          </a:prstGeom>
        </p:spPr>
      </p:pic>
      <p:pic>
        <p:nvPicPr>
          <p:cNvPr id="18" name="图片 17"/>
          <p:cNvPicPr>
            <a:picLocks noChangeAspect="1"/>
          </p:cNvPicPr>
          <p:nvPr/>
        </p:nvPicPr>
        <p:blipFill>
          <a:blip r:embed="rId14"/>
          <a:stretch>
            <a:fillRect/>
          </a:stretch>
        </p:blipFill>
        <p:spPr>
          <a:xfrm>
            <a:off x="4792980" y="785495"/>
            <a:ext cx="2825750" cy="282575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ppt_y</p:attrName>
                                        </p:attrNameLst>
                                      </p:cBhvr>
                                      <p:tavLst>
                                        <p:tav tm="0">
                                          <p:val>
                                            <p:strVal val="#ppt_y+#ppt_h*1.125000"/>
                                          </p:val>
                                        </p:tav>
                                        <p:tav tm="100000">
                                          <p:val>
                                            <p:strVal val="#ppt_y"/>
                                          </p:val>
                                        </p:tav>
                                      </p:tavLst>
                                    </p:anim>
                                    <p:animEffect transition="in" filter="wipe(up)">
                                      <p:cBhvr>
                                        <p:cTn id="19" dur="500"/>
                                        <p:tgtEl>
                                          <p:spTgt spid="24"/>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p:tgtEl>
                                          <p:spTgt spid="22"/>
                                        </p:tgtEl>
                                        <p:attrNameLst>
                                          <p:attrName>ppt_y</p:attrName>
                                        </p:attrNameLst>
                                      </p:cBhvr>
                                      <p:tavLst>
                                        <p:tav tm="0">
                                          <p:val>
                                            <p:strVal val="#ppt_y+#ppt_h*1.125000"/>
                                          </p:val>
                                        </p:tav>
                                        <p:tav tm="100000">
                                          <p:val>
                                            <p:strVal val="#ppt_y"/>
                                          </p:val>
                                        </p:tav>
                                      </p:tavLst>
                                    </p:anim>
                                    <p:animEffect transition="in" filter="wipe(up)">
                                      <p:cBhvr>
                                        <p:cTn id="23" dur="500"/>
                                        <p:tgtEl>
                                          <p:spTgt spid="22"/>
                                        </p:tgtEl>
                                      </p:cBhvr>
                                    </p:animEffect>
                                  </p:childTnLst>
                                </p:cTn>
                              </p:par>
                              <p:par>
                                <p:cTn id="24" presetID="1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up)">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944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优点</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21" name="组合 20"/>
          <p:cNvGrpSpPr/>
          <p:nvPr/>
        </p:nvGrpSpPr>
        <p:grpSpPr>
          <a:xfrm>
            <a:off x="3368374" y="1685709"/>
            <a:ext cx="4864736" cy="4333803"/>
            <a:chOff x="3119630" y="1356961"/>
            <a:chExt cx="4864736" cy="4333803"/>
          </a:xfrm>
        </p:grpSpPr>
        <p:grpSp>
          <p:nvGrpSpPr>
            <p:cNvPr id="19" name="组合 18"/>
            <p:cNvGrpSpPr/>
            <p:nvPr/>
          </p:nvGrpSpPr>
          <p:grpSpPr>
            <a:xfrm>
              <a:off x="3119630" y="1356961"/>
              <a:ext cx="4864736" cy="4333803"/>
              <a:chOff x="3119630" y="1356961"/>
              <a:chExt cx="5095449" cy="4539337"/>
            </a:xfrm>
          </p:grpSpPr>
          <p:grpSp>
            <p:nvGrpSpPr>
              <p:cNvPr id="9" name="组合 8"/>
              <p:cNvGrpSpPr/>
              <p:nvPr/>
            </p:nvGrpSpPr>
            <p:grpSpPr>
              <a:xfrm>
                <a:off x="3119630" y="1356961"/>
                <a:ext cx="4805804" cy="4539337"/>
                <a:chOff x="2958265" y="1092389"/>
                <a:chExt cx="5473138" cy="5169669"/>
              </a:xfrm>
            </p:grpSpPr>
            <p:sp>
              <p:nvSpPr>
                <p:cNvPr id="7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0"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3" name="组合 2"/>
                <p:cNvGrpSpPr/>
                <p:nvPr/>
              </p:nvGrpSpPr>
              <p:grpSpPr>
                <a:xfrm rot="1388479">
                  <a:off x="4744657" y="4250699"/>
                  <a:ext cx="3325160" cy="2011359"/>
                  <a:chOff x="924825" y="1747918"/>
                  <a:chExt cx="6392166" cy="3866563"/>
                </a:xfrm>
                <a:effectLst>
                  <a:glow rad="127000">
                    <a:schemeClr val="bg2"/>
                  </a:glow>
                </a:effectLst>
              </p:grpSpPr>
              <p:sp>
                <p:nvSpPr>
                  <p:cNvPr id="34" name="椭圆 3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6" name="椭圆 4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 name="椭圆 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椭圆 3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549104">
                  <a:off x="2958265" y="2127473"/>
                  <a:ext cx="3325160" cy="2011359"/>
                  <a:chOff x="924825" y="1747918"/>
                  <a:chExt cx="6392166" cy="3866563"/>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2" name="椭圆 61"/>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15384708">
                  <a:off x="5763144" y="1749289"/>
                  <a:ext cx="3325160" cy="2011359"/>
                  <a:chOff x="924825" y="1747918"/>
                  <a:chExt cx="6392166" cy="3866563"/>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6"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7" name="椭圆 66"/>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椭圆 6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4531087" y="2141782"/>
                <a:ext cx="1042901" cy="353176"/>
              </a:xfrm>
              <a:prstGeom prst="rect">
                <a:avLst/>
              </a:prstGeom>
              <a:noFill/>
            </p:spPr>
            <p:txBody>
              <a:bodyPr wrap="none" rtlCol="0">
                <a:spAutoFit/>
              </a:bodyPr>
              <a:lstStyle/>
              <a:p>
                <a:pPr algn="l"/>
                <a:r>
                  <a:rPr sz="1600" dirty="0" smtClean="0">
                    <a:solidFill>
                      <a:schemeClr val="bg2">
                        <a:lumMod val="50000"/>
                      </a:schemeClr>
                    </a:solidFill>
                    <a:latin typeface="微软雅黑" panose="020B0503020204020204" pitchFamily="34" charset="-122"/>
                    <a:ea typeface="微软雅黑" panose="020B0503020204020204" pitchFamily="34" charset="-122"/>
                  </a:rPr>
                  <a:t>保密性强</a:t>
                </a:r>
                <a:endParaRPr sz="1600" dirty="0" smtClean="0">
                  <a:solidFill>
                    <a:schemeClr val="bg2">
                      <a:lumMod val="50000"/>
                    </a:schemeClr>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6147497" y="2158258"/>
                <a:ext cx="1042901" cy="353176"/>
              </a:xfrm>
              <a:prstGeom prst="rect">
                <a:avLst/>
              </a:prstGeom>
              <a:noFill/>
            </p:spPr>
            <p:txBody>
              <a:bodyPr wrap="none" rtlCol="0">
                <a:spAutoFit/>
              </a:bodyPr>
              <a:lstStyle/>
              <a:p>
                <a:pPr algn="l"/>
                <a:r>
                  <a:rPr sz="1600" dirty="0">
                    <a:solidFill>
                      <a:schemeClr val="bg2">
                        <a:lumMod val="50000"/>
                      </a:schemeClr>
                    </a:solidFill>
                    <a:latin typeface="微软雅黑" panose="020B0503020204020204" pitchFamily="34" charset="-122"/>
                    <a:ea typeface="微软雅黑" panose="020B0503020204020204" pitchFamily="34" charset="-122"/>
                  </a:rPr>
                  <a:t>随机性好</a:t>
                </a:r>
                <a:endParaRPr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7092364" y="3287791"/>
                <a:ext cx="1122715" cy="611241"/>
              </a:xfrm>
              <a:prstGeom prst="rect">
                <a:avLst/>
              </a:prstGeom>
              <a:noFill/>
            </p:spPr>
            <p:txBody>
              <a:bodyPr wrap="square" rtlCol="0">
                <a:spAutoFit/>
              </a:bodyPr>
              <a:lstStyle/>
              <a:p>
                <a:pPr algn="l"/>
                <a:r>
                  <a:rPr sz="1600" dirty="0">
                    <a:solidFill>
                      <a:schemeClr val="bg2">
                        <a:lumMod val="50000"/>
                      </a:schemeClr>
                    </a:solidFill>
                    <a:latin typeface="微软雅黑" panose="020B0503020204020204" pitchFamily="34" charset="-122"/>
                    <a:ea typeface="微软雅黑" panose="020B0503020204020204" pitchFamily="34" charset="-122"/>
                  </a:rPr>
                  <a:t>更换密钥方便</a:t>
                </a:r>
                <a:endParaRPr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3849974" y="3454419"/>
                <a:ext cx="1042901" cy="353176"/>
              </a:xfrm>
              <a:prstGeom prst="rect">
                <a:avLst/>
              </a:prstGeom>
              <a:noFill/>
            </p:spPr>
            <p:txBody>
              <a:bodyPr wrap="none" rtlCol="0">
                <a:spAutoFit/>
              </a:bodyPr>
              <a:lstStyle/>
              <a:p>
                <a:pPr algn="l"/>
                <a:r>
                  <a:rPr sz="1600" dirty="0">
                    <a:solidFill>
                      <a:schemeClr val="bg2">
                        <a:lumMod val="50000"/>
                      </a:schemeClr>
                    </a:solidFill>
                    <a:latin typeface="微软雅黑" panose="020B0503020204020204" pitchFamily="34" charset="-122"/>
                    <a:ea typeface="微软雅黑" panose="020B0503020204020204" pitchFamily="34" charset="-122"/>
                  </a:rPr>
                  <a:t>密钥量大</a:t>
                </a:r>
                <a:endParaRPr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776432" y="4671231"/>
                <a:ext cx="874627" cy="611241"/>
              </a:xfrm>
              <a:prstGeom prst="rect">
                <a:avLst/>
              </a:prstGeom>
              <a:noFill/>
            </p:spPr>
            <p:txBody>
              <a:bodyPr wrap="square" rtlCol="0">
                <a:spAutoFit/>
              </a:bodyPr>
              <a:lstStyle/>
              <a:p>
                <a:pPr algn="l"/>
                <a:r>
                  <a:rPr sz="1600" dirty="0">
                    <a:solidFill>
                      <a:schemeClr val="bg2">
                        <a:lumMod val="50000"/>
                      </a:schemeClr>
                    </a:solidFill>
                    <a:latin typeface="微软雅黑" panose="020B0503020204020204" pitchFamily="34" charset="-122"/>
                    <a:ea typeface="微软雅黑" panose="020B0503020204020204" pitchFamily="34" charset="-122"/>
                  </a:rPr>
                  <a:t>抗干扰性强</a:t>
                </a:r>
                <a:endParaRPr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279593" y="4671231"/>
                <a:ext cx="1038245" cy="611241"/>
              </a:xfrm>
              <a:prstGeom prst="rect">
                <a:avLst/>
              </a:prstGeom>
              <a:noFill/>
            </p:spPr>
            <p:txBody>
              <a:bodyPr wrap="square" rtlCol="0">
                <a:spAutoFit/>
              </a:bodyPr>
              <a:lstStyle/>
              <a:p>
                <a:pPr algn="l"/>
                <a:r>
                  <a:rPr sz="1600" dirty="0">
                    <a:solidFill>
                      <a:schemeClr val="bg2">
                        <a:lumMod val="50000"/>
                      </a:schemeClr>
                    </a:solidFill>
                    <a:latin typeface="微软雅黑" panose="020B0503020204020204" pitchFamily="34" charset="-122"/>
                    <a:ea typeface="微软雅黑" panose="020B0503020204020204" pitchFamily="34" charset="-122"/>
                  </a:rPr>
                  <a:t>解密算法简单</a:t>
                </a:r>
                <a:endParaRPr sz="16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22" name="组合 21"/>
          <p:cNvGrpSpPr/>
          <p:nvPr/>
        </p:nvGrpSpPr>
        <p:grpSpPr>
          <a:xfrm>
            <a:off x="640612" y="1962675"/>
            <a:ext cx="3635375" cy="737235"/>
            <a:chOff x="640612" y="1962675"/>
            <a:chExt cx="3635375" cy="737235"/>
          </a:xfrm>
        </p:grpSpPr>
        <p:sp>
          <p:nvSpPr>
            <p:cNvPr id="78" name="文本框 77"/>
            <p:cNvSpPr txBox="1"/>
            <p:nvPr/>
          </p:nvSpPr>
          <p:spPr>
            <a:xfrm>
              <a:off x="640612" y="1962675"/>
              <a:ext cx="3635375" cy="737235"/>
            </a:xfrm>
            <a:prstGeom prst="rect">
              <a:avLst/>
            </a:prstGeom>
            <a:noFill/>
          </p:spPr>
          <p:txBody>
            <a:bodyPr wrap="squar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混沌系统对初始状态具有极端的敏感性，即使微小的变化也会导致系统状态的巨大变化，这使得混沌系统具有很好的保密性。</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640612" y="2653391"/>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97287" y="3472430"/>
            <a:ext cx="3511550" cy="737235"/>
            <a:chOff x="197287" y="3472430"/>
            <a:chExt cx="3511550" cy="737235"/>
          </a:xfrm>
        </p:grpSpPr>
        <p:sp>
          <p:nvSpPr>
            <p:cNvPr id="80" name="文本框 79"/>
            <p:cNvSpPr txBox="1"/>
            <p:nvPr/>
          </p:nvSpPr>
          <p:spPr>
            <a:xfrm>
              <a:off x="277932" y="3472430"/>
              <a:ext cx="3430905" cy="737235"/>
            </a:xfrm>
            <a:prstGeom prst="rect">
              <a:avLst/>
            </a:prstGeom>
            <a:noFill/>
          </p:spPr>
          <p:txBody>
            <a:bodyPr wrap="squar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由于混沌系统可以产生大量的、互不相关的、具有伪随机性的混沌序列，因此混沌加密算法可以生成大量的密钥。</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a:off x="197287" y="420932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7908081" y="2010411"/>
            <a:ext cx="3793490" cy="1168400"/>
            <a:chOff x="7908081" y="2010411"/>
            <a:chExt cx="3793490" cy="1168400"/>
          </a:xfrm>
        </p:grpSpPr>
        <p:sp>
          <p:nvSpPr>
            <p:cNvPr id="84" name="文本框 83"/>
            <p:cNvSpPr txBox="1"/>
            <p:nvPr/>
          </p:nvSpPr>
          <p:spPr>
            <a:xfrm>
              <a:off x="7908081" y="2010411"/>
              <a:ext cx="3793490" cy="1168400"/>
            </a:xfrm>
            <a:prstGeom prst="rect">
              <a:avLst/>
            </a:prstGeom>
            <a:noFill/>
          </p:spPr>
          <p:txBody>
            <a:bodyPr wrap="squar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混沌系统的行为是确定的，但却极其复杂，这使得其在密码学中具有很高的实用价值。混沌加密算法通常使用混沌映射或混沌序列来生成密钥，这种方法生成的密钥具有很好的随机性和复杂性。</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8089796" y="2680666"/>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8307008" y="3591001"/>
            <a:ext cx="3592830" cy="723584"/>
            <a:chOff x="8307008" y="3591001"/>
            <a:chExt cx="3592830" cy="723584"/>
          </a:xfrm>
        </p:grpSpPr>
        <p:sp>
          <p:nvSpPr>
            <p:cNvPr id="83" name="文本框 82"/>
            <p:cNvSpPr txBox="1"/>
            <p:nvPr/>
          </p:nvSpPr>
          <p:spPr>
            <a:xfrm>
              <a:off x="8307008" y="3591001"/>
              <a:ext cx="3592830" cy="521970"/>
            </a:xfrm>
            <a:prstGeom prst="rect">
              <a:avLst/>
            </a:prstGeom>
            <a:noFill/>
          </p:spPr>
          <p:txBody>
            <a:bodyPr wrap="squar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由于混沌系统的动态性，可以方便地更换密钥，提高了系统的安全性</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8393357" y="431458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7796559" y="4828025"/>
            <a:ext cx="4338320" cy="953135"/>
            <a:chOff x="7796559" y="4828025"/>
            <a:chExt cx="4338320" cy="953135"/>
          </a:xfrm>
        </p:grpSpPr>
        <p:sp>
          <p:nvSpPr>
            <p:cNvPr id="82" name="文本框 81"/>
            <p:cNvSpPr txBox="1"/>
            <p:nvPr/>
          </p:nvSpPr>
          <p:spPr>
            <a:xfrm>
              <a:off x="7796559" y="4828025"/>
              <a:ext cx="4338320" cy="953135"/>
            </a:xfrm>
            <a:prstGeom prst="rect">
              <a:avLst/>
            </a:prstGeom>
            <a:noFill/>
          </p:spPr>
          <p:txBody>
            <a:bodyPr wrap="squar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混沌加密的其中一个优点是解密算法简单，将加密后的密文丢到加密算法中再加密一次就得到了原文，十分简单。从异或运算上也可以理解，和同一个值两次异或结果不变。</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a:off x="8073043" y="5701924"/>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93622" y="5041385"/>
            <a:ext cx="3573780" cy="673375"/>
            <a:chOff x="593622" y="5041385"/>
            <a:chExt cx="3573780" cy="673375"/>
          </a:xfrm>
        </p:grpSpPr>
        <p:sp>
          <p:nvSpPr>
            <p:cNvPr id="81" name="文本框 80"/>
            <p:cNvSpPr txBox="1"/>
            <p:nvPr/>
          </p:nvSpPr>
          <p:spPr>
            <a:xfrm>
              <a:off x="593622" y="5041385"/>
              <a:ext cx="3573780" cy="521970"/>
            </a:xfrm>
            <a:prstGeom prst="rect">
              <a:avLst/>
            </a:prstGeom>
            <a:noFill/>
          </p:spPr>
          <p:txBody>
            <a:bodyPr wrap="square" rtlCol="0">
              <a:spAutoFit/>
            </a:bodyP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混沌加密在抗干扰性、截获率、信号隐蔽等方面同样具有潜在的优势。</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a:off x="631588" y="5714760"/>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sh dir="u"/>
  </p:transition>
  <p:timing>
    <p:tnLst>
      <p:par>
        <p:cTn id="1" dur="indefinite" restart="never" nodeType="tmRoot"/>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732742" cy="4707890"/>
            <a:chOff x="3125165" y="868100"/>
            <a:chExt cx="6732742" cy="4707890"/>
          </a:xfrm>
        </p:grpSpPr>
        <p:sp>
          <p:nvSpPr>
            <p:cNvPr id="4" name="文本框 3"/>
            <p:cNvSpPr txBox="1"/>
            <p:nvPr/>
          </p:nvSpPr>
          <p:spPr>
            <a:xfrm>
              <a:off x="3125165" y="868100"/>
              <a:ext cx="309880" cy="4707890"/>
            </a:xfrm>
            <a:prstGeom prst="rect">
              <a:avLst/>
            </a:prstGeom>
            <a:noFill/>
          </p:spPr>
          <p:txBody>
            <a:bodyPr wrap="none" rtlCol="0">
              <a:spAutoFit/>
            </a:bodyPr>
            <a:lstStyle/>
            <a:p>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1E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174343" cy="1168400"/>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谢谢！</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4853388" y="325146"/>
            <a:ext cx="2087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混沌密码</a:t>
            </a:r>
            <a:r>
              <a:rPr lang="zh-CN" altLang="en-US" sz="2400" spc="600" dirty="0">
                <a:solidFill>
                  <a:srgbClr val="2F5597"/>
                </a:solidFill>
                <a:latin typeface="汉仪菱心体简" panose="02010609000101010101" pitchFamily="49" charset="-122"/>
                <a:ea typeface="汉仪菱心体简" panose="02010609000101010101" pitchFamily="49" charset="-122"/>
              </a:rPr>
              <a:t>学</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003" y="1861851"/>
            <a:ext cx="5712037" cy="2390661"/>
          </a:xfrm>
          <a:prstGeom prst="rect">
            <a:avLst/>
          </a:prstGeom>
        </p:spPr>
      </p:pic>
      <p:sp>
        <p:nvSpPr>
          <p:cNvPr id="18" name="矩形 17"/>
          <p:cNvSpPr/>
          <p:nvPr/>
        </p:nvSpPr>
        <p:spPr>
          <a:xfrm>
            <a:off x="5897407" y="1861851"/>
            <a:ext cx="6294593" cy="2390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latin typeface="微软雅黑" panose="020B0503020204020204" pitchFamily="34" charset="-122"/>
                <a:ea typeface="微软雅黑" panose="020B0503020204020204" pitchFamily="34" charset="-122"/>
              </a:rPr>
              <a:t>混沌理论在密码学中的应用主要体现在其不可预测性和敏感性。</a:t>
            </a:r>
            <a:endParaRPr lang="zh-CN" altLang="en-US" sz="16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混沌系统的状态对初始条件非常敏感，即使是微小的变化也会导致系统状态的巨大变化，这使得混沌系统具有很好的保密性。</a:t>
            </a:r>
            <a:endParaRPr lang="zh-CN" altLang="en-US" sz="16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同时，混沌系统的行为是确定的，但却极其复杂，这使得其在密码学中具有很高的实用价值。</a:t>
            </a:r>
            <a:endParaRPr lang="zh-CN" altLang="en-US" sz="16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混沌加密算法通常使用混沌映射或混沌序列来生成密钥，这种方法生成的密钥具有很好的随机性和复杂性，能够提供强大的安全性。因此，混沌理论在现代密码学中扮演着重要的角色。</a:t>
            </a:r>
            <a:endParaRPr lang="zh-CN" altLang="en-US" sz="1600" b="1" dirty="0" smtClean="0">
              <a:latin typeface="微软雅黑" panose="020B0503020204020204" pitchFamily="34" charset="-122"/>
              <a:ea typeface="微软雅黑" panose="020B0503020204020204" pitchFamily="34" charset="-122"/>
            </a:endParaRPr>
          </a:p>
          <a:p>
            <a:endParaRPr lang="zh-CN" altLang="en-US" sz="1600" b="1" dirty="0" smtClean="0">
              <a:latin typeface="微软雅黑" panose="020B0503020204020204" pitchFamily="34" charset="-122"/>
              <a:ea typeface="微软雅黑" panose="020B0503020204020204" pitchFamily="34" charset="-122"/>
            </a:endParaRPr>
          </a:p>
        </p:txBody>
      </p:sp>
    </p:spTree>
  </p:cSld>
  <p:clrMapOvr>
    <a:masterClrMapping/>
  </p:clrMapOvr>
  <p:transition>
    <p:push dir="u"/>
  </p:transition>
  <p:timing>
    <p:tnLst>
      <p:par>
        <p:cTn id="1" dur="indefinite" restart="never" nodeType="tmRoot"/>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06880" cy="46037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名词</a:t>
            </a:r>
            <a:r>
              <a:rPr lang="zh-CN" altLang="en-US" sz="2400" spc="600" dirty="0">
                <a:solidFill>
                  <a:srgbClr val="2F5597"/>
                </a:solidFill>
                <a:latin typeface="汉仪菱心体简" panose="02010609000101010101" pitchFamily="49" charset="-122"/>
                <a:ea typeface="汉仪菱心体简" panose="02010609000101010101" pitchFamily="49" charset="-122"/>
              </a:rPr>
              <a:t>解析</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18" name="组合 17"/>
          <p:cNvGrpSpPr/>
          <p:nvPr/>
        </p:nvGrpSpPr>
        <p:grpSpPr>
          <a:xfrm>
            <a:off x="810683" y="1320798"/>
            <a:ext cx="6594399" cy="1614313"/>
            <a:chOff x="810683" y="1320798"/>
            <a:chExt cx="6594399" cy="1614313"/>
          </a:xfrm>
        </p:grpSpPr>
        <p:sp>
          <p:nvSpPr>
            <p:cNvPr id="19" name="矩形 18"/>
            <p:cNvSpPr/>
            <p:nvPr/>
          </p:nvSpPr>
          <p:spPr>
            <a:xfrm>
              <a:off x="1176302" y="1320798"/>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b="1" dirty="0">
                  <a:solidFill>
                    <a:schemeClr val="bg2">
                      <a:lumMod val="50000"/>
                    </a:schemeClr>
                  </a:solidFill>
                  <a:latin typeface="微软雅黑" panose="020B0503020204020204" pitchFamily="34" charset="-122"/>
                  <a:ea typeface="微软雅黑" panose="020B0503020204020204" pitchFamily="34" charset="-122"/>
                </a:rPr>
                <a:t>一、什么是图像加密</a:t>
              </a:r>
              <a:endParaRPr lang="zh-CN" altLang="en-US" sz="1400" b="1" dirty="0">
                <a:solidFill>
                  <a:schemeClr val="bg2">
                    <a:lumMod val="50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图像加密是一种保护图像数据的安全方法，通过对图像内容进行转换和操作，将其转换为一种难以理解或解读的形式，从而防止未经授权的人访问或理解图像的内容。加密的目的是确保图像在传输、存储或处理过程中不被未经授权的人获得敏感信息。</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图像加密算法使用密码学的概念和技术，通过对图像进行变换、混淆、扩散和扰乱等方法，将原始图像转化为密文图像。这使得只有具备解密密钥或密码的人才能够还原出原始图像。</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2" name="椭圆 21"/>
            <p:cNvSpPr/>
            <p:nvPr/>
          </p:nvSpPr>
          <p:spPr>
            <a:xfrm>
              <a:off x="810683" y="1941688"/>
              <a:ext cx="365478" cy="36547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810683" y="4989685"/>
            <a:ext cx="6595669" cy="1614313"/>
            <a:chOff x="810683" y="4989685"/>
            <a:chExt cx="6595669" cy="1614313"/>
          </a:xfrm>
        </p:grpSpPr>
        <p:sp>
          <p:nvSpPr>
            <p:cNvPr id="20" name="矩形 19"/>
            <p:cNvSpPr/>
            <p:nvPr/>
          </p:nvSpPr>
          <p:spPr>
            <a:xfrm>
              <a:off x="1177572" y="4989685"/>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b="1" dirty="0">
                  <a:solidFill>
                    <a:schemeClr val="bg2">
                      <a:lumMod val="50000"/>
                    </a:schemeClr>
                  </a:solidFill>
                  <a:latin typeface="微软雅黑" panose="020B0503020204020204" pitchFamily="34" charset="-122"/>
                  <a:ea typeface="微软雅黑" panose="020B0503020204020204" pitchFamily="34" charset="-122"/>
                </a:rPr>
                <a:t>三、混沌系统如何加密数字图像</a:t>
              </a:r>
              <a:endParaRPr lang="zh-CN" altLang="en-US" sz="1400" b="1" dirty="0">
                <a:solidFill>
                  <a:schemeClr val="bg2">
                    <a:lumMod val="50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混沌系统是一种具有高度敏感依赖于初始条件的非线性系统，它在数字图像加密中可以起到有效的保护和加密作用，一般我们用异或的方法将提取后混沌序列与数字图像的像素值异或，即可得到加密图像，如果要解密，则异或两次就可以解密。</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当然，这只是最简单的加密方法，比较复杂的加密方法还包括置乱图像、旋转图像，以及用不同的混沌系统进行扩散等等</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810683" y="5614102"/>
              <a:ext cx="365478" cy="36547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80344" y="3155242"/>
            <a:ext cx="6625373" cy="1614313"/>
            <a:chOff x="780344" y="3155242"/>
            <a:chExt cx="6625373" cy="1614313"/>
          </a:xfrm>
        </p:grpSpPr>
        <p:sp>
          <p:nvSpPr>
            <p:cNvPr id="21" name="矩形 20"/>
            <p:cNvSpPr/>
            <p:nvPr/>
          </p:nvSpPr>
          <p:spPr>
            <a:xfrm>
              <a:off x="1176937" y="3155242"/>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b="1" dirty="0">
                  <a:solidFill>
                    <a:schemeClr val="bg2">
                      <a:lumMod val="50000"/>
                    </a:schemeClr>
                  </a:solidFill>
                  <a:latin typeface="微软雅黑" panose="020B0503020204020204" pitchFamily="34" charset="-122"/>
                  <a:ea typeface="微软雅黑" panose="020B0503020204020204" pitchFamily="34" charset="-122"/>
                </a:rPr>
                <a:t>二、什么是数字图像</a:t>
              </a:r>
              <a:endParaRPr lang="zh-CN" altLang="en-US" sz="1400" b="1" dirty="0">
                <a:solidFill>
                  <a:schemeClr val="bg2">
                    <a:lumMod val="50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rPr>
                <a:t>数字图像是通过采集、处理和存储方式将视觉信息转换为数字形式的图像。它是由一系列的数字值（像素）组成的二维矩阵，每个像素值都在[0,255]之间，0表示黑色，255表示白色。数字图像可以是黑白图像（灰度图像），其中每个像素的值表示亮度，也可以是彩色图像，其中每个像素的值表示颜色或颜色的组合。</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780344" y="3779659"/>
              <a:ext cx="365478" cy="36547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custDataLst>
              <p:tags r:id="rId1"/>
            </p:custDataLst>
          </p:nvPr>
        </p:nvPicPr>
        <p:blipFill>
          <a:blip r:embed="rId2"/>
          <a:stretch>
            <a:fillRect/>
          </a:stretch>
        </p:blipFill>
        <p:spPr>
          <a:xfrm>
            <a:off x="7557770" y="953770"/>
            <a:ext cx="2825750" cy="2825750"/>
          </a:xfrm>
          <a:prstGeom prst="rect">
            <a:avLst/>
          </a:prstGeom>
        </p:spPr>
      </p:pic>
      <p:pic>
        <p:nvPicPr>
          <p:cNvPr id="27" name="图片 26"/>
          <p:cNvPicPr>
            <a:picLocks noChangeAspect="1"/>
          </p:cNvPicPr>
          <p:nvPr>
            <p:custDataLst>
              <p:tags r:id="rId3"/>
            </p:custDataLst>
          </p:nvPr>
        </p:nvPicPr>
        <p:blipFill>
          <a:blip r:embed="rId4"/>
          <a:stretch>
            <a:fillRect/>
          </a:stretch>
        </p:blipFill>
        <p:spPr>
          <a:xfrm>
            <a:off x="7557770" y="3913505"/>
            <a:ext cx="2823845" cy="2823845"/>
          </a:xfrm>
          <a:prstGeom prst="rect">
            <a:avLst/>
          </a:prstGeom>
        </p:spPr>
      </p:pic>
    </p:spTree>
  </p:cSld>
  <p:clrMapOvr>
    <a:masterClrMapping/>
  </p:clrMapOvr>
  <p:transition>
    <p:push dir="u"/>
  </p:transition>
  <p:timing>
    <p:tnLst>
      <p:par>
        <p:cTn id="1" dur="indefinite" restart="never" nodeType="tmRoot"/>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18626" y="878374"/>
            <a:ext cx="6877050" cy="4708981"/>
            <a:chOff x="3967646" y="878374"/>
            <a:chExt cx="6877050" cy="4708981"/>
          </a:xfrm>
        </p:grpSpPr>
        <p:sp>
          <p:nvSpPr>
            <p:cNvPr id="4" name="文本框 3"/>
            <p:cNvSpPr txBox="1"/>
            <p:nvPr/>
          </p:nvSpPr>
          <p:spPr>
            <a:xfrm>
              <a:off x="3967646" y="878374"/>
              <a:ext cx="2646878" cy="4708981"/>
            </a:xfrm>
            <a:prstGeom prst="rect">
              <a:avLst/>
            </a:prstGeom>
            <a:noFill/>
          </p:spPr>
          <p:txBody>
            <a:bodyPr wrap="none" rtlCol="0">
              <a:spAutoFit/>
            </a:bodyPr>
            <a:lstStyle/>
            <a:p>
              <a:r>
                <a:rPr lang="en-US" altLang="zh-CN" sz="30000" dirty="0" smtClean="0">
                  <a:solidFill>
                    <a:srgbClr val="2F5597"/>
                  </a:solidFill>
                  <a:latin typeface="Kozuka Mincho Pro H" panose="02020A00000000000000" pitchFamily="18" charset="-128"/>
                  <a:ea typeface="Kozuka Mincho Pro H" panose="02020A00000000000000" pitchFamily="18" charset="-128"/>
                </a:rPr>
                <a:t>1</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5148263" y="2139056"/>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525936" y="2648119"/>
              <a:ext cx="5318760" cy="1168400"/>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图像</a:t>
              </a:r>
              <a:r>
                <a:rPr lang="zh-CN" altLang="en-US" sz="7000" spc="2000" dirty="0" smtClean="0">
                  <a:solidFill>
                    <a:srgbClr val="2F5597"/>
                  </a:solidFill>
                  <a:latin typeface="汉仪菱心体简" panose="02010609000101010101" pitchFamily="49" charset="-122"/>
                  <a:ea typeface="汉仪菱心体简" panose="02010609000101010101" pitchFamily="49" charset="-122"/>
                </a:rPr>
                <a:t>置乱</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93875" cy="460375"/>
          </a:xfrm>
          <a:prstGeom prst="rect">
            <a:avLst/>
          </a:prstGeom>
          <a:noFill/>
        </p:spPr>
        <p:txBody>
          <a:bodyPr wrap="none" rtlCol="0">
            <a:spAutoFit/>
          </a:bodyPr>
          <a:lstStyle/>
          <a:p>
            <a:pPr algn="l"/>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一.图像置乱</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grpSp>
        <p:nvGrpSpPr>
          <p:cNvPr id="71" name="组合 70"/>
          <p:cNvGrpSpPr/>
          <p:nvPr/>
        </p:nvGrpSpPr>
        <p:grpSpPr>
          <a:xfrm>
            <a:off x="9212187" y="352460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sp>
        <p:nvSpPr>
          <p:cNvPr id="69" name="文本框 68"/>
          <p:cNvSpPr txBox="1"/>
          <p:nvPr/>
        </p:nvSpPr>
        <p:spPr>
          <a:xfrm>
            <a:off x="1720850" y="1865630"/>
            <a:ext cx="7100570" cy="3692525"/>
          </a:xfrm>
          <a:prstGeom prst="rect">
            <a:avLst/>
          </a:prstGeom>
          <a:noFill/>
        </p:spPr>
        <p:txBody>
          <a:bodyPr wrap="square" rtlCol="0">
            <a:spAutoFit/>
          </a:bodyPr>
          <a:lstStyle/>
          <a:p>
            <a:pPr indent="457200" algn="l"/>
            <a:r>
              <a:rPr lang="zh-CN" altLang="en-US" dirty="0">
                <a:solidFill>
                  <a:schemeClr val="bg2">
                    <a:lumMod val="50000"/>
                  </a:schemeClr>
                </a:solidFill>
                <a:latin typeface="微软雅黑" panose="020B0503020204020204" pitchFamily="34" charset="-122"/>
                <a:ea typeface="微软雅黑" panose="020B0503020204020204" pitchFamily="34" charset="-122"/>
              </a:rPr>
              <a:t>图像置乱是一种用于对图像数据进行加密或混淆的算法或方法。它通过改变图像中像素的位置或值来扰乱图像的结构，使其难以被理解或还原。图像置乱通常用于保护敏感图像的隐私、增加图像的安全性，或者对图像进行加密传输。这里我们来看一下比较经典的置乱方法。</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indent="457200" algn="l"/>
            <a:r>
              <a:rPr lang="zh-CN" altLang="en-US" dirty="0">
                <a:solidFill>
                  <a:schemeClr val="bg2">
                    <a:lumMod val="50000"/>
                  </a:schemeClr>
                </a:solidFill>
                <a:latin typeface="微软雅黑" panose="020B0503020204020204" pitchFamily="34" charset="-122"/>
                <a:ea typeface="微软雅黑" panose="020B0503020204020204" pitchFamily="34" charset="-122"/>
              </a:rPr>
              <a:t>Arnold置乱（Arnold’s Cat Map）是一种经典的图像置乱算法，它由美国数学家Vladimir Arnold于1968年提出。该算法通过对输入的二维图像进行一系列映射操作来实现图像的混乱化。基本思想是通过迭代映射周期性地重排图像中的像素，从而达到混淆图像的效果。它被广泛用于图像加密、图像压缩以及图像处理等领域。</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gn="l"/>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push dir="u"/>
  </p:transition>
  <p:timing>
    <p:tnLst>
      <p:par>
        <p:cTn id="1" dur="indefinite" restart="never" nodeType="tmRoot"/>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93875" cy="460375"/>
          </a:xfrm>
          <a:prstGeom prst="rect">
            <a:avLst/>
          </a:prstGeom>
          <a:noFill/>
        </p:spPr>
        <p:txBody>
          <a:bodyPr wrap="none" rtlCol="0">
            <a:spAutoFit/>
          </a:bodyPr>
          <a:lstStyle/>
          <a:p>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一.图像置乱</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grpSp>
        <p:nvGrpSpPr>
          <p:cNvPr id="71" name="组合 70"/>
          <p:cNvGrpSpPr/>
          <p:nvPr/>
        </p:nvGrpSpPr>
        <p:grpSpPr>
          <a:xfrm>
            <a:off x="9184882" y="353476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sp>
        <p:nvSpPr>
          <p:cNvPr id="22" name="文本框 21"/>
          <p:cNvSpPr txBox="1"/>
          <p:nvPr>
            <p:custDataLst>
              <p:tags r:id="rId8"/>
            </p:custDataLst>
          </p:nvPr>
        </p:nvSpPr>
        <p:spPr>
          <a:xfrm>
            <a:off x="549910" y="973455"/>
            <a:ext cx="8570595" cy="2891790"/>
          </a:xfrm>
          <a:prstGeom prst="rect">
            <a:avLst/>
          </a:prstGeom>
          <a:noFill/>
        </p:spPr>
        <p:txBody>
          <a:bodyPr wrap="square" rtlCol="0">
            <a:spAutoFit/>
          </a:bodyPr>
          <a:p>
            <a:r>
              <a:rPr lang="zh-CN" altLang="en-US" sz="1400" dirty="0">
                <a:solidFill>
                  <a:schemeClr val="bg2">
                    <a:lumMod val="50000"/>
                  </a:schemeClr>
                </a:solidFill>
                <a:latin typeface="微软雅黑" panose="020B0503020204020204" pitchFamily="34" charset="-122"/>
                <a:ea typeface="微软雅黑" panose="020B0503020204020204" pitchFamily="34" charset="-122"/>
              </a:rPr>
              <a:t>算法的实现步骤如下：</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（1）输入一张二维图像。对于灰度图像，每个像素点可以表示为一个灰度值；对于彩色图像，每个像素点可以由RGB或者其他颜色表示方法表示。</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（2）定义置乱的参数，通常为两个正整数n和m，表示图像的尺寸。</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（3）利用Arnold置乱算法对图像进行迭代映射。映射的步骤如下：</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对于每个像素点(x,y)，将其映射到位置((x + y) mod n, (x + 2y) mod m)上。这一步相当于在图像中循环移动像素。一般来说m=n，所以上述公式可以写成：</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9"/>
          <a:stretch>
            <a:fillRect/>
          </a:stretch>
        </p:blipFill>
        <p:spPr>
          <a:xfrm>
            <a:off x="3220085" y="3534728"/>
            <a:ext cx="4095750" cy="1019174"/>
          </a:xfrm>
          <a:prstGeom prst="rect">
            <a:avLst/>
          </a:prstGeom>
          <a:noFill/>
          <a:ln w="9525">
            <a:noFill/>
          </a:ln>
        </p:spPr>
      </p:pic>
      <p:sp>
        <p:nvSpPr>
          <p:cNvPr id="4" name="文本框 3"/>
          <p:cNvSpPr txBox="1"/>
          <p:nvPr>
            <p:custDataLst>
              <p:tags r:id="rId10"/>
            </p:custDataLst>
          </p:nvPr>
        </p:nvSpPr>
        <p:spPr>
          <a:xfrm>
            <a:off x="549910" y="4489450"/>
            <a:ext cx="8570595" cy="1383665"/>
          </a:xfrm>
          <a:prstGeom prst="rect">
            <a:avLst/>
          </a:prstGeom>
          <a:noFill/>
        </p:spPr>
        <p:txBody>
          <a:bodyPr wrap="square" rtlCol="0">
            <a:spAutoFit/>
          </a:bodyPr>
          <a:p>
            <a:r>
              <a:rPr lang="zh-CN" altLang="en-US" sz="1400" dirty="0">
                <a:solidFill>
                  <a:schemeClr val="bg2">
                    <a:lumMod val="50000"/>
                  </a:schemeClr>
                </a:solidFill>
                <a:latin typeface="微软雅黑" panose="020B0503020204020204" pitchFamily="34" charset="-122"/>
                <a:ea typeface="微软雅黑" panose="020B0503020204020204" pitchFamily="34" charset="-122"/>
              </a:rPr>
              <a:t>重复上述映射步骤k次，其中k为正整数。重复映射的次数越多，图像置乱的效果越好。</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（4）输出置乱后的图像。</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需要注意的是，Arnold置乱算法是可逆的，也就是说可以通过逆向映射操作将置乱后的图像还原到原始图像，逆置乱公式：</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1" name="图片 100"/>
          <p:cNvPicPr/>
          <p:nvPr/>
        </p:nvPicPr>
        <p:blipFill>
          <a:blip r:embed="rId11"/>
          <a:stretch>
            <a:fillRect/>
          </a:stretch>
        </p:blipFill>
        <p:spPr>
          <a:xfrm>
            <a:off x="3219768" y="5747385"/>
            <a:ext cx="3686175" cy="1066800"/>
          </a:xfrm>
          <a:prstGeom prst="rect">
            <a:avLst/>
          </a:prstGeom>
          <a:noFill/>
          <a:ln w="9525">
            <a:noFill/>
          </a:ln>
        </p:spPr>
      </p:pic>
    </p:spTree>
  </p:cSld>
  <p:clrMapOvr>
    <a:masterClrMapping/>
  </p:clrMapOvr>
  <p:transition>
    <p:push dir="u"/>
  </p:transition>
  <p:timing>
    <p:tnLst>
      <p:par>
        <p:cTn id="1" dur="indefinite" restart="never" nodeType="tmRoot"/>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93875" cy="460375"/>
          </a:xfrm>
          <a:prstGeom prst="rect">
            <a:avLst/>
          </a:prstGeom>
          <a:noFill/>
        </p:spPr>
        <p:txBody>
          <a:bodyPr wrap="none" rtlCol="0">
            <a:spAutoFit/>
          </a:bodyPr>
          <a:lstStyle/>
          <a:p>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一.图像置乱</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grpSp>
        <p:nvGrpSpPr>
          <p:cNvPr id="71" name="组合 70"/>
          <p:cNvGrpSpPr/>
          <p:nvPr/>
        </p:nvGrpSpPr>
        <p:grpSpPr>
          <a:xfrm>
            <a:off x="9184882" y="353476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pic>
        <p:nvPicPr>
          <p:cNvPr id="3" name="图片 2"/>
          <p:cNvPicPr>
            <a:picLocks noChangeAspect="1"/>
          </p:cNvPicPr>
          <p:nvPr>
            <p:custDataLst>
              <p:tags r:id="rId8"/>
            </p:custDataLst>
          </p:nvPr>
        </p:nvPicPr>
        <p:blipFill>
          <a:blip r:embed="rId9"/>
          <a:stretch>
            <a:fillRect/>
          </a:stretch>
        </p:blipFill>
        <p:spPr>
          <a:xfrm>
            <a:off x="150495" y="785495"/>
            <a:ext cx="6191250" cy="3343275"/>
          </a:xfrm>
          <a:prstGeom prst="rect">
            <a:avLst/>
          </a:prstGeom>
        </p:spPr>
      </p:pic>
      <p:pic>
        <p:nvPicPr>
          <p:cNvPr id="17" name="图片 16"/>
          <p:cNvPicPr>
            <a:picLocks noChangeAspect="1"/>
          </p:cNvPicPr>
          <p:nvPr/>
        </p:nvPicPr>
        <p:blipFill>
          <a:blip r:embed="rId10"/>
          <a:stretch>
            <a:fillRect/>
          </a:stretch>
        </p:blipFill>
        <p:spPr>
          <a:xfrm>
            <a:off x="0" y="3893820"/>
            <a:ext cx="2964815" cy="2964815"/>
          </a:xfrm>
          <a:prstGeom prst="rect">
            <a:avLst/>
          </a:prstGeom>
        </p:spPr>
      </p:pic>
      <p:pic>
        <p:nvPicPr>
          <p:cNvPr id="18" name="图片 17"/>
          <p:cNvPicPr>
            <a:picLocks noChangeAspect="1"/>
          </p:cNvPicPr>
          <p:nvPr/>
        </p:nvPicPr>
        <p:blipFill>
          <a:blip r:embed="rId11"/>
          <a:stretch>
            <a:fillRect/>
          </a:stretch>
        </p:blipFill>
        <p:spPr>
          <a:xfrm>
            <a:off x="4609465" y="3894455"/>
            <a:ext cx="3017520" cy="3017520"/>
          </a:xfrm>
          <a:prstGeom prst="rect">
            <a:avLst/>
          </a:prstGeom>
        </p:spPr>
      </p:pic>
      <p:pic>
        <p:nvPicPr>
          <p:cNvPr id="19" name="图片 18"/>
          <p:cNvPicPr>
            <a:picLocks noChangeAspect="1"/>
          </p:cNvPicPr>
          <p:nvPr/>
        </p:nvPicPr>
        <p:blipFill>
          <a:blip r:embed="rId12"/>
          <a:stretch>
            <a:fillRect/>
          </a:stretch>
        </p:blipFill>
        <p:spPr>
          <a:xfrm>
            <a:off x="4609465" y="785495"/>
            <a:ext cx="2825750" cy="2825750"/>
          </a:xfrm>
          <a:prstGeom prst="rect">
            <a:avLst/>
          </a:prstGeom>
        </p:spPr>
      </p:pic>
      <p:pic>
        <p:nvPicPr>
          <p:cNvPr id="20" name="图片 19"/>
          <p:cNvPicPr>
            <a:picLocks noChangeAspect="1"/>
          </p:cNvPicPr>
          <p:nvPr/>
        </p:nvPicPr>
        <p:blipFill>
          <a:blip r:embed="rId13"/>
          <a:stretch>
            <a:fillRect/>
          </a:stretch>
        </p:blipFill>
        <p:spPr>
          <a:xfrm>
            <a:off x="0" y="785495"/>
            <a:ext cx="2825750" cy="2825750"/>
          </a:xfrm>
          <a:prstGeom prst="rect">
            <a:avLst/>
          </a:prstGeom>
        </p:spPr>
      </p:pic>
      <p:sp>
        <p:nvSpPr>
          <p:cNvPr id="21" name="右箭头 20"/>
          <p:cNvSpPr/>
          <p:nvPr/>
        </p:nvSpPr>
        <p:spPr>
          <a:xfrm>
            <a:off x="3415665" y="178498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3442335" y="4908550"/>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23"/>
          <p:cNvPicPr/>
          <p:nvPr>
            <p:custDataLst>
              <p:tags r:id="rId14"/>
            </p:custDataLst>
          </p:nvPr>
        </p:nvPicPr>
        <p:blipFill>
          <a:blip r:embed="rId15"/>
          <a:stretch>
            <a:fillRect/>
          </a:stretch>
        </p:blipFill>
        <p:spPr>
          <a:xfrm>
            <a:off x="7764145" y="1434783"/>
            <a:ext cx="4095750" cy="1019174"/>
          </a:xfrm>
          <a:prstGeom prst="rect">
            <a:avLst/>
          </a:prstGeom>
          <a:noFill/>
          <a:ln w="9525">
            <a:noFill/>
          </a:ln>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ppt_y</p:attrName>
                                        </p:attrNameLst>
                                      </p:cBhvr>
                                      <p:tavLst>
                                        <p:tav tm="0">
                                          <p:val>
                                            <p:strVal val="#ppt_y+#ppt_h*1.125000"/>
                                          </p:val>
                                        </p:tav>
                                        <p:tav tm="100000">
                                          <p:val>
                                            <p:strVal val="#ppt_y"/>
                                          </p:val>
                                        </p:tav>
                                      </p:tavLst>
                                    </p:anim>
                                    <p:animEffect transition="in" filter="wipe(up)">
                                      <p:cBhvr>
                                        <p:cTn id="16" dur="500"/>
                                        <p:tgtEl>
                                          <p:spTgt spid="1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p:tgtEl>
                                          <p:spTgt spid="23"/>
                                        </p:tgtEl>
                                        <p:attrNameLst>
                                          <p:attrName>ppt_y</p:attrName>
                                        </p:attrNameLst>
                                      </p:cBhvr>
                                      <p:tavLst>
                                        <p:tav tm="0">
                                          <p:val>
                                            <p:strVal val="#ppt_y+#ppt_h*1.125000"/>
                                          </p:val>
                                        </p:tav>
                                        <p:tav tm="100000">
                                          <p:val>
                                            <p:strVal val="#ppt_y"/>
                                          </p:val>
                                        </p:tav>
                                      </p:tavLst>
                                    </p:anim>
                                    <p:animEffect transition="in" filter="wipe(up)">
                                      <p:cBhvr>
                                        <p:cTn id="20" dur="500"/>
                                        <p:tgtEl>
                                          <p:spTgt spid="23"/>
                                        </p:tgtEl>
                                      </p:cBhvr>
                                    </p:animEffect>
                                  </p:childTnLst>
                                </p:cTn>
                              </p:par>
                              <p:par>
                                <p:cTn id="21" presetID="1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ppt_y</p:attrName>
                                        </p:attrNameLst>
                                      </p:cBhvr>
                                      <p:tavLst>
                                        <p:tav tm="0">
                                          <p:val>
                                            <p:strVal val="#ppt_y+#ppt_h*1.125000"/>
                                          </p:val>
                                        </p:tav>
                                        <p:tav tm="100000">
                                          <p:val>
                                            <p:strVal val="#ppt_y"/>
                                          </p:val>
                                        </p:tav>
                                      </p:tavLst>
                                    </p:anim>
                                    <p:animEffect transition="in" filter="wipe(up)">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stretch>
            <a:fillRect/>
          </a:stretch>
        </p:blipFill>
        <p:spPr>
          <a:xfrm>
            <a:off x="0" y="785495"/>
            <a:ext cx="7315200" cy="3533775"/>
          </a:xfrm>
          <a:prstGeom prst="rect">
            <a:avLst/>
          </a:prstGeom>
        </p:spPr>
      </p:pic>
      <p:grpSp>
        <p:nvGrpSpPr>
          <p:cNvPr id="2" name="组合 1"/>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93875" cy="460375"/>
          </a:xfrm>
          <a:prstGeom prst="rect">
            <a:avLst/>
          </a:prstGeom>
          <a:noFill/>
        </p:spPr>
        <p:txBody>
          <a:bodyPr wrap="none" rtlCol="0">
            <a:spAutoFit/>
          </a:bodyPr>
          <a:lstStyle/>
          <a:p>
            <a:r>
              <a:rPr lang="zh-CN" altLang="en-US" sz="2400" b="1" dirty="0">
                <a:solidFill>
                  <a:schemeClr val="bg2">
                    <a:lumMod val="50000"/>
                  </a:schemeClr>
                </a:solidFill>
                <a:latin typeface="微软雅黑" panose="020B0503020204020204" pitchFamily="34" charset="-122"/>
                <a:ea typeface="微软雅黑" panose="020B0503020204020204" pitchFamily="34" charset="-122"/>
                <a:sym typeface="+mn-ea"/>
              </a:rPr>
              <a:t>一.图像置乱</a:t>
            </a:r>
            <a:endParaRPr lang="zh-CN" altLang="en-US" sz="2400" b="1" spc="600" dirty="0">
              <a:solidFill>
                <a:srgbClr val="2F5597"/>
              </a:solidFill>
              <a:latin typeface="汉仪菱心体简" panose="02010609000101010101" pitchFamily="49" charset="-122"/>
              <a:ea typeface="汉仪菱心体简" panose="02010609000101010101" pitchFamily="49" charset="-122"/>
            </a:endParaRPr>
          </a:p>
        </p:txBody>
      </p:sp>
      <p:grpSp>
        <p:nvGrpSpPr>
          <p:cNvPr id="71" name="组合 70"/>
          <p:cNvGrpSpPr/>
          <p:nvPr/>
        </p:nvGrpSpPr>
        <p:grpSpPr>
          <a:xfrm>
            <a:off x="9184882" y="3534761"/>
            <a:ext cx="4770575" cy="3453485"/>
            <a:chOff x="6349074" y="2159000"/>
            <a:chExt cx="5817709" cy="4211520"/>
          </a:xfrm>
        </p:grpSpPr>
        <p:sp>
          <p:nvSpPr>
            <p:cNvPr id="60" name="任意多边形 59"/>
            <p:cNvSpPr/>
            <p:nvPr/>
          </p:nvSpPr>
          <p:spPr>
            <a:xfrm>
              <a:off x="6728655" y="2692762"/>
              <a:ext cx="5093178" cy="2164195"/>
            </a:xfrm>
            <a:custGeom>
              <a:avLst/>
              <a:gdLst>
                <a:gd name="connsiteX0" fmla="*/ 3232531 w 5923674"/>
                <a:gd name="connsiteY0" fmla="*/ 0 h 2517090"/>
                <a:gd name="connsiteX1" fmla="*/ 3246328 w 5923674"/>
                <a:gd name="connsiteY1" fmla="*/ 570 h 2517090"/>
                <a:gd name="connsiteX2" fmla="*/ 4235313 w 5923674"/>
                <a:gd name="connsiteY2" fmla="*/ 239190 h 2517090"/>
                <a:gd name="connsiteX3" fmla="*/ 4425521 w 5923674"/>
                <a:gd name="connsiteY3" fmla="*/ 327218 h 2517090"/>
                <a:gd name="connsiteX4" fmla="*/ 4389226 w 5923674"/>
                <a:gd name="connsiteY4" fmla="*/ 371209 h 2517090"/>
                <a:gd name="connsiteX5" fmla="*/ 4316959 w 5923674"/>
                <a:gd name="connsiteY5" fmla="*/ 607794 h 2517090"/>
                <a:gd name="connsiteX6" fmla="*/ 4740106 w 5923674"/>
                <a:gd name="connsiteY6" fmla="*/ 1030941 h 2517090"/>
                <a:gd name="connsiteX7" fmla="*/ 5090986 w 5923674"/>
                <a:gd name="connsiteY7" fmla="*/ 844380 h 2517090"/>
                <a:gd name="connsiteX8" fmla="*/ 5114603 w 5923674"/>
                <a:gd name="connsiteY8" fmla="*/ 800869 h 2517090"/>
                <a:gd name="connsiteX9" fmla="*/ 5222263 w 5923674"/>
                <a:gd name="connsiteY9" fmla="*/ 902554 h 2517090"/>
                <a:gd name="connsiteX10" fmla="*/ 5685602 w 5923674"/>
                <a:gd name="connsiteY10" fmla="*/ 1553472 h 2517090"/>
                <a:gd name="connsiteX11" fmla="*/ 5725189 w 5923674"/>
                <a:gd name="connsiteY11" fmla="*/ 1653909 h 2517090"/>
                <a:gd name="connsiteX12" fmla="*/ 5708899 w 5923674"/>
                <a:gd name="connsiteY12" fmla="*/ 1655551 h 2517090"/>
                <a:gd name="connsiteX13" fmla="*/ 5371031 w 5923674"/>
                <a:gd name="connsiteY13" fmla="*/ 2070101 h 2517090"/>
                <a:gd name="connsiteX14" fmla="*/ 5794178 w 5923674"/>
                <a:gd name="connsiteY14" fmla="*/ 2493248 h 2517090"/>
                <a:gd name="connsiteX15" fmla="*/ 5879457 w 5923674"/>
                <a:gd name="connsiteY15" fmla="*/ 2484651 h 2517090"/>
                <a:gd name="connsiteX16" fmla="*/ 5921053 w 5923674"/>
                <a:gd name="connsiteY16" fmla="*/ 2471739 h 2517090"/>
                <a:gd name="connsiteX17" fmla="*/ 5923674 w 5923674"/>
                <a:gd name="connsiteY17" fmla="*/ 2517090 h 2517090"/>
                <a:gd name="connsiteX18" fmla="*/ 0 w 5923674"/>
                <a:gd name="connsiteY18" fmla="*/ 2517090 h 2517090"/>
                <a:gd name="connsiteX19" fmla="*/ 3304 w 5923674"/>
                <a:gd name="connsiteY19" fmla="*/ 2459935 h 2517090"/>
                <a:gd name="connsiteX20" fmla="*/ 3416 w 5923674"/>
                <a:gd name="connsiteY20" fmla="*/ 2459996 h 2517090"/>
                <a:gd name="connsiteX21" fmla="*/ 168124 w 5923674"/>
                <a:gd name="connsiteY21" fmla="*/ 2493249 h 2517090"/>
                <a:gd name="connsiteX22" fmla="*/ 591271 w 5923674"/>
                <a:gd name="connsiteY22" fmla="*/ 2070102 h 2517090"/>
                <a:gd name="connsiteX23" fmla="*/ 253403 w 5923674"/>
                <a:gd name="connsiteY23" fmla="*/ 1655552 h 2517090"/>
                <a:gd name="connsiteX24" fmla="*/ 195909 w 5923674"/>
                <a:gd name="connsiteY24" fmla="*/ 1649756 h 2517090"/>
                <a:gd name="connsiteX25" fmla="*/ 208769 w 5923674"/>
                <a:gd name="connsiteY25" fmla="*/ 1614936 h 2517090"/>
                <a:gd name="connsiteX26" fmla="*/ 607031 w 5923674"/>
                <a:gd name="connsiteY26" fmla="*/ 1004664 h 2517090"/>
                <a:gd name="connsiteX27" fmla="*/ 716969 w 5923674"/>
                <a:gd name="connsiteY27" fmla="*/ 890375 h 2517090"/>
                <a:gd name="connsiteX28" fmla="*/ 730689 w 5923674"/>
                <a:gd name="connsiteY28" fmla="*/ 907004 h 2517090"/>
                <a:gd name="connsiteX29" fmla="*/ 1029899 w 5923674"/>
                <a:gd name="connsiteY29" fmla="*/ 1030941 h 2517090"/>
                <a:gd name="connsiteX30" fmla="*/ 1453046 w 5923674"/>
                <a:gd name="connsiteY30" fmla="*/ 607794 h 2517090"/>
                <a:gd name="connsiteX31" fmla="*/ 1419793 w 5923674"/>
                <a:gd name="connsiteY31" fmla="*/ 443086 h 2517090"/>
                <a:gd name="connsiteX32" fmla="*/ 1387665 w 5923674"/>
                <a:gd name="connsiteY32" fmla="*/ 383894 h 2517090"/>
                <a:gd name="connsiteX33" fmla="*/ 1393695 w 5923674"/>
                <a:gd name="connsiteY33" fmla="*/ 380266 h 2517090"/>
                <a:gd name="connsiteX34" fmla="*/ 2332586 w 5923674"/>
                <a:gd name="connsiteY34" fmla="*/ 47247 h 2517090"/>
                <a:gd name="connsiteX35" fmla="*/ 2396839 w 5923674"/>
                <a:gd name="connsiteY35" fmla="*/ 37179 h 2517090"/>
                <a:gd name="connsiteX36" fmla="*/ 2398261 w 5923674"/>
                <a:gd name="connsiteY36" fmla="*/ 51285 h 2517090"/>
                <a:gd name="connsiteX37" fmla="*/ 2812811 w 5923674"/>
                <a:gd name="connsiteY37" fmla="*/ 389153 h 2517090"/>
                <a:gd name="connsiteX38" fmla="*/ 3227361 w 5923674"/>
                <a:gd name="connsiteY38" fmla="*/ 51285 h 251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3674" h="2517090">
                  <a:moveTo>
                    <a:pt x="3232531" y="0"/>
                  </a:moveTo>
                  <a:lnTo>
                    <a:pt x="3246328" y="570"/>
                  </a:lnTo>
                  <a:cubicBezTo>
                    <a:pt x="3597438" y="29767"/>
                    <a:pt x="3930698" y="112451"/>
                    <a:pt x="4235313" y="239190"/>
                  </a:cubicBezTo>
                  <a:lnTo>
                    <a:pt x="4425521" y="327218"/>
                  </a:lnTo>
                  <a:lnTo>
                    <a:pt x="4389226" y="371209"/>
                  </a:lnTo>
                  <a:cubicBezTo>
                    <a:pt x="4343600" y="438743"/>
                    <a:pt x="4316959" y="520157"/>
                    <a:pt x="4316959" y="607794"/>
                  </a:cubicBezTo>
                  <a:cubicBezTo>
                    <a:pt x="4316959" y="841492"/>
                    <a:pt x="4506408" y="1030941"/>
                    <a:pt x="4740106" y="1030941"/>
                  </a:cubicBezTo>
                  <a:cubicBezTo>
                    <a:pt x="4886167" y="1030941"/>
                    <a:pt x="5014944" y="956938"/>
                    <a:pt x="5090986" y="844380"/>
                  </a:cubicBezTo>
                  <a:lnTo>
                    <a:pt x="5114603" y="800869"/>
                  </a:lnTo>
                  <a:lnTo>
                    <a:pt x="5222263" y="902554"/>
                  </a:lnTo>
                  <a:cubicBezTo>
                    <a:pt x="5411382" y="1096929"/>
                    <a:pt x="5568239" y="1316007"/>
                    <a:pt x="5685602" y="1553472"/>
                  </a:cubicBezTo>
                  <a:lnTo>
                    <a:pt x="5725189" y="1653909"/>
                  </a:lnTo>
                  <a:lnTo>
                    <a:pt x="5708899" y="1655551"/>
                  </a:lnTo>
                  <a:cubicBezTo>
                    <a:pt x="5516078" y="1695008"/>
                    <a:pt x="5371031" y="1865615"/>
                    <a:pt x="5371031" y="2070101"/>
                  </a:cubicBezTo>
                  <a:cubicBezTo>
                    <a:pt x="5371031" y="2303799"/>
                    <a:pt x="5560480" y="2493248"/>
                    <a:pt x="5794178" y="2493248"/>
                  </a:cubicBezTo>
                  <a:cubicBezTo>
                    <a:pt x="5823390" y="2493248"/>
                    <a:pt x="5851911" y="2490288"/>
                    <a:pt x="5879457" y="2484651"/>
                  </a:cubicBezTo>
                  <a:lnTo>
                    <a:pt x="5921053" y="2471739"/>
                  </a:lnTo>
                  <a:lnTo>
                    <a:pt x="5923674" y="2517090"/>
                  </a:lnTo>
                  <a:lnTo>
                    <a:pt x="0" y="2517090"/>
                  </a:lnTo>
                  <a:lnTo>
                    <a:pt x="3304" y="2459935"/>
                  </a:lnTo>
                  <a:lnTo>
                    <a:pt x="3416" y="2459996"/>
                  </a:lnTo>
                  <a:cubicBezTo>
                    <a:pt x="54041" y="2481409"/>
                    <a:pt x="109700" y="2493249"/>
                    <a:pt x="168124" y="2493249"/>
                  </a:cubicBezTo>
                  <a:cubicBezTo>
                    <a:pt x="401822" y="2493249"/>
                    <a:pt x="591271" y="2303800"/>
                    <a:pt x="591271" y="2070102"/>
                  </a:cubicBezTo>
                  <a:cubicBezTo>
                    <a:pt x="591271" y="1865616"/>
                    <a:pt x="446224" y="1695009"/>
                    <a:pt x="253403" y="1655552"/>
                  </a:cubicBezTo>
                  <a:lnTo>
                    <a:pt x="195909" y="1649756"/>
                  </a:lnTo>
                  <a:lnTo>
                    <a:pt x="208769" y="1614936"/>
                  </a:lnTo>
                  <a:cubicBezTo>
                    <a:pt x="309834" y="1394986"/>
                    <a:pt x="444430" y="1189952"/>
                    <a:pt x="607031" y="1004664"/>
                  </a:cubicBezTo>
                  <a:lnTo>
                    <a:pt x="716969" y="890375"/>
                  </a:lnTo>
                  <a:lnTo>
                    <a:pt x="730689" y="907004"/>
                  </a:lnTo>
                  <a:cubicBezTo>
                    <a:pt x="807264" y="983579"/>
                    <a:pt x="913050" y="1030941"/>
                    <a:pt x="1029899" y="1030941"/>
                  </a:cubicBezTo>
                  <a:cubicBezTo>
                    <a:pt x="1263597" y="1030941"/>
                    <a:pt x="1453046" y="841492"/>
                    <a:pt x="1453046" y="607794"/>
                  </a:cubicBezTo>
                  <a:cubicBezTo>
                    <a:pt x="1453046" y="549370"/>
                    <a:pt x="1441206" y="493711"/>
                    <a:pt x="1419793" y="443086"/>
                  </a:cubicBezTo>
                  <a:lnTo>
                    <a:pt x="1387665" y="383894"/>
                  </a:lnTo>
                  <a:lnTo>
                    <a:pt x="1393695" y="380266"/>
                  </a:lnTo>
                  <a:cubicBezTo>
                    <a:pt x="1678014" y="225204"/>
                    <a:pt x="1994576" y="111054"/>
                    <a:pt x="2332586" y="47247"/>
                  </a:cubicBezTo>
                  <a:lnTo>
                    <a:pt x="2396839" y="37179"/>
                  </a:lnTo>
                  <a:lnTo>
                    <a:pt x="2398261" y="51285"/>
                  </a:lnTo>
                  <a:cubicBezTo>
                    <a:pt x="2437718" y="244106"/>
                    <a:pt x="2608326" y="389153"/>
                    <a:pt x="2812811" y="389153"/>
                  </a:cubicBezTo>
                  <a:cubicBezTo>
                    <a:pt x="3017297" y="389153"/>
                    <a:pt x="3187904" y="244106"/>
                    <a:pt x="3227361" y="51285"/>
                  </a:cubicBezTo>
                  <a:close/>
                </a:path>
              </a:pathLst>
            </a:cu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878" y="2596055"/>
              <a:ext cx="1238578" cy="1238578"/>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2977" y="2159000"/>
              <a:ext cx="1048269" cy="1048269"/>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4201" y="4016346"/>
              <a:ext cx="912582" cy="912582"/>
            </a:xfrm>
            <a:prstGeom prst="rect">
              <a:avLst/>
            </a:prstGeom>
          </p:spPr>
        </p:pic>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87" y="2733355"/>
              <a:ext cx="947827" cy="947827"/>
            </a:xfrm>
            <a:prstGeom prst="rect">
              <a:avLst/>
            </a:prstGeom>
          </p:spPr>
        </p:pic>
        <p:pic>
          <p:nvPicPr>
            <p:cNvPr id="44" name="图片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9074" y="3962674"/>
              <a:ext cx="1048269" cy="1048269"/>
            </a:xfrm>
            <a:prstGeom prst="rect">
              <a:avLst/>
            </a:prstGeom>
          </p:spPr>
        </p:pic>
        <p:pic>
          <p:nvPicPr>
            <p:cNvPr id="45" name="图片 44"/>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5467"/>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8227272" y="4226042"/>
              <a:ext cx="2144478" cy="2144478"/>
            </a:xfrm>
            <a:prstGeom prst="rect">
              <a:avLst/>
            </a:prstGeom>
            <a:scene3d>
              <a:camera prst="orthographicFront"/>
              <a:lightRig rig="chilly" dir="t"/>
            </a:scene3d>
          </p:spPr>
        </p:pic>
      </p:grpSp>
      <p:pic>
        <p:nvPicPr>
          <p:cNvPr id="18" name="图片 17"/>
          <p:cNvPicPr>
            <a:picLocks noChangeAspect="1"/>
          </p:cNvPicPr>
          <p:nvPr/>
        </p:nvPicPr>
        <p:blipFill>
          <a:blip r:embed="rId10"/>
          <a:stretch>
            <a:fillRect/>
          </a:stretch>
        </p:blipFill>
        <p:spPr>
          <a:xfrm>
            <a:off x="0" y="3892550"/>
            <a:ext cx="2965450" cy="2965450"/>
          </a:xfrm>
          <a:prstGeom prst="rect">
            <a:avLst/>
          </a:prstGeom>
        </p:spPr>
      </p:pic>
      <p:pic>
        <p:nvPicPr>
          <p:cNvPr id="4" name="图片 3"/>
          <p:cNvPicPr>
            <a:picLocks noChangeAspect="1"/>
          </p:cNvPicPr>
          <p:nvPr/>
        </p:nvPicPr>
        <p:blipFill>
          <a:blip r:embed="rId11"/>
          <a:stretch>
            <a:fillRect/>
          </a:stretch>
        </p:blipFill>
        <p:spPr>
          <a:xfrm>
            <a:off x="4850130" y="3893820"/>
            <a:ext cx="3028950" cy="3028950"/>
          </a:xfrm>
          <a:prstGeom prst="rect">
            <a:avLst/>
          </a:prstGeom>
        </p:spPr>
      </p:pic>
      <p:pic>
        <p:nvPicPr>
          <p:cNvPr id="19" name="图片 18"/>
          <p:cNvPicPr>
            <a:picLocks noChangeAspect="1"/>
          </p:cNvPicPr>
          <p:nvPr/>
        </p:nvPicPr>
        <p:blipFill>
          <a:blip r:embed="rId12"/>
          <a:stretch>
            <a:fillRect/>
          </a:stretch>
        </p:blipFill>
        <p:spPr>
          <a:xfrm>
            <a:off x="0" y="791210"/>
            <a:ext cx="2825750" cy="2825750"/>
          </a:xfrm>
          <a:prstGeom prst="rect">
            <a:avLst/>
          </a:prstGeom>
        </p:spPr>
      </p:pic>
      <p:pic>
        <p:nvPicPr>
          <p:cNvPr id="20" name="图片 19"/>
          <p:cNvPicPr>
            <a:picLocks noChangeAspect="1"/>
          </p:cNvPicPr>
          <p:nvPr/>
        </p:nvPicPr>
        <p:blipFill>
          <a:blip r:embed="rId13"/>
          <a:stretch>
            <a:fillRect/>
          </a:stretch>
        </p:blipFill>
        <p:spPr>
          <a:xfrm>
            <a:off x="4850130" y="791210"/>
            <a:ext cx="2825750" cy="2825750"/>
          </a:xfrm>
          <a:prstGeom prst="rect">
            <a:avLst/>
          </a:prstGeom>
        </p:spPr>
      </p:pic>
      <p:sp>
        <p:nvSpPr>
          <p:cNvPr id="21" name="右箭头 20"/>
          <p:cNvSpPr/>
          <p:nvPr/>
        </p:nvSpPr>
        <p:spPr>
          <a:xfrm>
            <a:off x="3415665" y="178498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nvSpPr>
        <p:spPr>
          <a:xfrm>
            <a:off x="3442335" y="5203825"/>
            <a:ext cx="977265" cy="6692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1" name="图片 100"/>
          <p:cNvPicPr/>
          <p:nvPr>
            <p:custDataLst>
              <p:tags r:id="rId14"/>
            </p:custDataLst>
          </p:nvPr>
        </p:nvPicPr>
        <p:blipFill>
          <a:blip r:embed="rId15"/>
          <a:stretch>
            <a:fillRect/>
          </a:stretch>
        </p:blipFill>
        <p:spPr>
          <a:xfrm>
            <a:off x="8351838" y="1497965"/>
            <a:ext cx="3686175" cy="1066800"/>
          </a:xfrm>
          <a:prstGeom prst="rect">
            <a:avLst/>
          </a:prstGeom>
          <a:noFill/>
          <a:ln w="9525">
            <a:noFill/>
          </a:ln>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checkerboard(across)">
                                      <p:cBhvr>
                                        <p:cTn id="21" dur="500"/>
                                        <p:tgtEl>
                                          <p:spTgt spid="22"/>
                                        </p:tgtEl>
                                      </p:cBhvr>
                                    </p:animEffect>
                                  </p:childTnLst>
                                </p:cTn>
                              </p:par>
                              <p:par>
                                <p:cTn id="22" presetID="5"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heckerboard(across)">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965508" cy="4708981"/>
            <a:chOff x="3125165" y="868100"/>
            <a:chExt cx="6965508"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2</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4F1F0"/>
              </a:solid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407109" cy="1168400"/>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图像扩散</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cSld>
  <p:clrMapOvr>
    <a:masterClrMapping/>
  </p:clrMapOvr>
  <p:transition>
    <p:push dir="u"/>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ISPRING_ULTRA_SCORM_TRACKING_SLIDES" val="1"/>
  <p:tag name="commondata" val="eyJoZGlkIjoiN2MzNDE0YTUxNWJlZmQxNWNhYWUwYzVkOWY1NzgyN2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2047</Words>
  <Application>WPS 演示</Application>
  <PresentationFormat>宽屏</PresentationFormat>
  <Paragraphs>114</Paragraphs>
  <Slides>14</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宋体</vt:lpstr>
      <vt:lpstr>Wingdings</vt:lpstr>
      <vt:lpstr>汉仪菱心体简</vt:lpstr>
      <vt:lpstr>微软雅黑</vt:lpstr>
      <vt:lpstr>Kozuka Mincho Pro H</vt:lpstr>
      <vt:lpstr>Yu Gothic UI Semibold</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lastModifiedBy>桑疼小鸡哈利法</cp:lastModifiedBy>
  <cp:revision>130</cp:revision>
  <dcterms:created xsi:type="dcterms:W3CDTF">2016-05-06T03:10:00Z</dcterms:created>
  <dcterms:modified xsi:type="dcterms:W3CDTF">2024-01-14T03:14:08Z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762E357B2CAC467DA071D9E4F01F64A5_12</vt:lpwstr>
  </property>
  <property fmtid="{D5CDD505-2E9C-101B-9397-08002B2CF9AE}" pid="3" name="KSOProductBuildVer">
    <vt:lpwstr>2052-12.1.0.16120</vt:lpwstr>
  </property>
</Properties>
</file>